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7" r:id="rId6"/>
    <p:sldId id="258" r:id="rId7"/>
    <p:sldId id="261" r:id="rId8"/>
    <p:sldId id="260" r:id="rId9"/>
    <p:sldId id="259" r:id="rId10"/>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572364-6E13-4E5C-A795-697B5116FA51}" v="13" dt="2020-08-17T20:44:04.695"/>
    <p1510:client id="{AA2CEE8E-225A-41B6-A33D-ADBD4DFAE951}" v="8" dt="2020-08-17T19:35:49.655"/>
    <p1510:client id="{F22EE690-7471-4741-AD11-F0044932565D}" v="19" dt="2020-08-17T19:52:26.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63"/>
  </p:normalViewPr>
  <p:slideViewPr>
    <p:cSldViewPr snapToGrid="0" snapToObjects="1" showGuides="1">
      <p:cViewPr varScale="1">
        <p:scale>
          <a:sx n="88" d="100"/>
          <a:sy n="88" d="100"/>
        </p:scale>
        <p:origin x="2952" y="176"/>
      </p:cViewPr>
      <p:guideLst>
        <p:guide orient="horz" pos="2880"/>
        <p:guide pos="2160"/>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8455D4-5207-634B-91E8-5A739F6F028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2434178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8455D4-5207-634B-91E8-5A739F6F028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97620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8455D4-5207-634B-91E8-5A739F6F028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54739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8455D4-5207-634B-91E8-5A739F6F028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0452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8455D4-5207-634B-91E8-5A739F6F028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227787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8455D4-5207-634B-91E8-5A739F6F028F}"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310822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8455D4-5207-634B-91E8-5A739F6F028F}" type="datetimeFigureOut">
              <a:rPr lang="en-US" smtClean="0"/>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25644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8455D4-5207-634B-91E8-5A739F6F028F}" type="datetimeFigureOut">
              <a:rPr lang="en-US" smtClean="0"/>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124546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455D4-5207-634B-91E8-5A739F6F028F}" type="datetimeFigureOut">
              <a:rPr lang="en-US" smtClean="0"/>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27578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F8455D4-5207-634B-91E8-5A739F6F028F}"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361214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F8455D4-5207-634B-91E8-5A739F6F028F}"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1B782-5BF9-C049-8744-63C7348A9889}" type="slidenum">
              <a:rPr lang="en-US" smtClean="0"/>
              <a:t>‹#›</a:t>
            </a:fld>
            <a:endParaRPr lang="en-US"/>
          </a:p>
        </p:txBody>
      </p:sp>
    </p:spTree>
    <p:extLst>
      <p:ext uri="{BB962C8B-B14F-4D97-AF65-F5344CB8AC3E}">
        <p14:creationId xmlns:p14="http://schemas.microsoft.com/office/powerpoint/2010/main" val="156518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F8455D4-5207-634B-91E8-5A739F6F028F}" type="datetimeFigureOut">
              <a:rPr lang="en-US" smtClean="0"/>
              <a:t>8/19/20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0C1B782-5BF9-C049-8744-63C7348A9889}" type="slidenum">
              <a:rPr lang="en-US" smtClean="0"/>
              <a:t>‹#›</a:t>
            </a:fld>
            <a:endParaRPr lang="en-US"/>
          </a:p>
        </p:txBody>
      </p:sp>
    </p:spTree>
    <p:extLst>
      <p:ext uri="{BB962C8B-B14F-4D97-AF65-F5344CB8AC3E}">
        <p14:creationId xmlns:p14="http://schemas.microsoft.com/office/powerpoint/2010/main" val="877871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play.google.com/store/apps/details?id=com.instructure.parentapp&amp;hl=en_U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pps.apple.com/us/app/powerschool-mobile/id973741088" TargetMode="External"/><Relationship Id="rId5" Type="http://schemas.openxmlformats.org/officeDocument/2006/relationships/hyperlink" Target="https://play.google.com/store/apps/details?id=com.powerschool.portal" TargetMode="External"/><Relationship Id="rId4" Type="http://schemas.openxmlformats.org/officeDocument/2006/relationships/hyperlink" Target="https://apps.apple.com/us/app/canvas-parent/id109799669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play.google.com/store/apps/details?id=com.instructure.parentapp&amp;hl=en_U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pps.apple.com/us/app/powerschool-mobile/id973741088" TargetMode="External"/><Relationship Id="rId5" Type="http://schemas.openxmlformats.org/officeDocument/2006/relationships/hyperlink" Target="https://play.google.com/store/apps/details?id=com.powerschool.portal" TargetMode="External"/><Relationship Id="rId4" Type="http://schemas.openxmlformats.org/officeDocument/2006/relationships/hyperlink" Target="https://apps.apple.com/us/app/canvas-parent/id109799669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5C3EBD-FE22-8447-8B9F-5C29EB95D29D}"/>
              </a:ext>
            </a:extLst>
          </p:cNvPr>
          <p:cNvSpPr/>
          <p:nvPr/>
        </p:nvSpPr>
        <p:spPr>
          <a:xfrm>
            <a:off x="306915" y="755461"/>
            <a:ext cx="6265333" cy="1815882"/>
          </a:xfrm>
          <a:prstGeom prst="rect">
            <a:avLst/>
          </a:prstGeom>
        </p:spPr>
        <p:txBody>
          <a:bodyPr wrap="square">
            <a:spAutoFit/>
          </a:bodyPr>
          <a:lstStyle/>
          <a:p>
            <a:pPr>
              <a:spcAft>
                <a:spcPts val="0"/>
              </a:spcAft>
            </a:pPr>
            <a:r>
              <a:rPr lang="en-US" sz="1400" dirty="0">
                <a:latin typeface="Avenir" panose="02000503020000020003" pitchFamily="2" charset="0"/>
                <a:ea typeface="Calibri" panose="020F0502020204030204" pitchFamily="34" charset="0"/>
                <a:cs typeface="Calibri" panose="020F0502020204030204" pitchFamily="34" charset="0"/>
              </a:rPr>
              <a:t>Navigating the life of remote learning can be tricky for families, but we want to assure you that you do not need to fulfill the role of educator on top of all of the many other things you do.  SLCSE teachers have developed lessons that they expect students to complete independently or within their class community.  Additionally, teachers are available during class time and office hours to offer learning support.  However, students will likely need support and guidance from you to facilitate their learning process.   </a:t>
            </a:r>
            <a:endParaRPr lang="en-US" sz="1400" dirty="0">
              <a:effectLst/>
              <a:latin typeface="Avenir" panose="02000503020000020003" pitchFamily="2" charset="0"/>
              <a:ea typeface="Calibri" panose="020F0502020204030204" pitchFamily="34" charset="0"/>
              <a:cs typeface="Times New Roman" panose="02020603050405020304" pitchFamily="18" charset="0"/>
            </a:endParaRPr>
          </a:p>
          <a:p>
            <a:pPr>
              <a:spcAft>
                <a:spcPts val="0"/>
              </a:spcAft>
            </a:pPr>
            <a:r>
              <a:rPr lang="en-US" sz="1400" dirty="0">
                <a:latin typeface="Avenir" panose="02000503020000020003" pitchFamily="2" charset="0"/>
                <a:ea typeface="Calibri" panose="020F0502020204030204" pitchFamily="34" charset="0"/>
                <a:cs typeface="Calibri" panose="020F0502020204030204" pitchFamily="34" charset="0"/>
              </a:rPr>
              <a:t>The following is a list of tips to help you help your student.</a:t>
            </a:r>
          </a:p>
        </p:txBody>
      </p:sp>
      <p:sp>
        <p:nvSpPr>
          <p:cNvPr id="5" name="Rectangle 4">
            <a:extLst>
              <a:ext uri="{FF2B5EF4-FFF2-40B4-BE49-F238E27FC236}">
                <a16:creationId xmlns:a16="http://schemas.microsoft.com/office/drawing/2014/main" id="{209206E7-1ADC-4C4B-97A8-D1BCE000FDB3}"/>
              </a:ext>
            </a:extLst>
          </p:cNvPr>
          <p:cNvSpPr/>
          <p:nvPr/>
        </p:nvSpPr>
        <p:spPr>
          <a:xfrm>
            <a:off x="275166" y="286435"/>
            <a:ext cx="6328833" cy="400110"/>
          </a:xfrm>
          <a:prstGeom prst="rect">
            <a:avLst/>
          </a:prstGeom>
        </p:spPr>
        <p:txBody>
          <a:bodyPr wrap="square" lIns="91440" tIns="45720" rIns="91440" bIns="45720" anchor="t">
            <a:spAutoFit/>
          </a:bodyPr>
          <a:lstStyle/>
          <a:p>
            <a:pPr algn="ctr">
              <a:spcAft>
                <a:spcPts val="0"/>
              </a:spcAft>
            </a:pPr>
            <a:r>
              <a:rPr lang="en-US" sz="2000" b="1" dirty="0">
                <a:latin typeface="Berlin Sans FB Demi"/>
                <a:ea typeface="Calibri" panose="020F0502020204030204" pitchFamily="34" charset="0"/>
                <a:cs typeface="Calibri"/>
              </a:rPr>
              <a:t>Helping Your Student Be A Successful Learner</a:t>
            </a:r>
            <a:endParaRPr lang="en-US" sz="2000" b="1">
              <a:latin typeface="Berlin Sans FB Demi"/>
              <a:ea typeface="Calibri" panose="020F0502020204030204" pitchFamily="34" charset="0"/>
              <a:cs typeface="Calibri"/>
            </a:endParaRPr>
          </a:p>
        </p:txBody>
      </p:sp>
      <p:sp>
        <p:nvSpPr>
          <p:cNvPr id="9" name="Rectangle 8">
            <a:extLst>
              <a:ext uri="{FF2B5EF4-FFF2-40B4-BE49-F238E27FC236}">
                <a16:creationId xmlns:a16="http://schemas.microsoft.com/office/drawing/2014/main" id="{382C1391-D147-C64C-93BE-B8107D5FE13E}"/>
              </a:ext>
            </a:extLst>
          </p:cNvPr>
          <p:cNvSpPr/>
          <p:nvPr/>
        </p:nvSpPr>
        <p:spPr>
          <a:xfrm>
            <a:off x="306914" y="2844798"/>
            <a:ext cx="6265333" cy="369332"/>
          </a:xfrm>
          <a:prstGeom prst="rect">
            <a:avLst/>
          </a:prstGeom>
        </p:spPr>
        <p:txBody>
          <a:bodyPr wrap="square" lIns="91440" tIns="45720" rIns="91440" bIns="45720" anchor="t">
            <a:spAutoFit/>
          </a:bodyPr>
          <a:lstStyle/>
          <a:p>
            <a:pPr algn="ctr"/>
            <a:r>
              <a:rPr lang="en-US" b="1" dirty="0">
                <a:latin typeface="Berlin Sans FB Demi"/>
              </a:rPr>
              <a:t>Helpful tips for supporting your student</a:t>
            </a:r>
          </a:p>
        </p:txBody>
      </p:sp>
      <p:grpSp>
        <p:nvGrpSpPr>
          <p:cNvPr id="12" name="Group 11">
            <a:extLst>
              <a:ext uri="{FF2B5EF4-FFF2-40B4-BE49-F238E27FC236}">
                <a16:creationId xmlns:a16="http://schemas.microsoft.com/office/drawing/2014/main" id="{2FE7ED33-DF99-6540-865E-6A5C4187711B}"/>
              </a:ext>
            </a:extLst>
          </p:cNvPr>
          <p:cNvGrpSpPr/>
          <p:nvPr/>
        </p:nvGrpSpPr>
        <p:grpSpPr>
          <a:xfrm>
            <a:off x="261019" y="3131992"/>
            <a:ext cx="6463624" cy="5632311"/>
            <a:chOff x="261019" y="3250523"/>
            <a:chExt cx="6463624" cy="5632311"/>
          </a:xfrm>
        </p:grpSpPr>
        <p:pic>
          <p:nvPicPr>
            <p:cNvPr id="7" name="Picture 6">
              <a:extLst>
                <a:ext uri="{FF2B5EF4-FFF2-40B4-BE49-F238E27FC236}">
                  <a16:creationId xmlns:a16="http://schemas.microsoft.com/office/drawing/2014/main" id="{9CC33E42-8466-4F4E-BF96-0DCF584BE5BF}"/>
                </a:ext>
              </a:extLst>
            </p:cNvPr>
            <p:cNvPicPr>
              <a:picLocks noChangeAspect="1"/>
            </p:cNvPicPr>
            <p:nvPr/>
          </p:nvPicPr>
          <p:blipFill>
            <a:blip r:embed="rId2"/>
            <a:stretch>
              <a:fillRect/>
            </a:stretch>
          </p:blipFill>
          <p:spPr>
            <a:xfrm>
              <a:off x="261019" y="3525689"/>
              <a:ext cx="464314" cy="464314"/>
            </a:xfrm>
            <a:prstGeom prst="rect">
              <a:avLst/>
            </a:prstGeom>
          </p:spPr>
        </p:pic>
        <p:sp>
          <p:nvSpPr>
            <p:cNvPr id="8" name="Rectangle 7">
              <a:extLst>
                <a:ext uri="{FF2B5EF4-FFF2-40B4-BE49-F238E27FC236}">
                  <a16:creationId xmlns:a16="http://schemas.microsoft.com/office/drawing/2014/main" id="{39B16D50-BBEF-064F-A56C-FBA981B991C3}"/>
                </a:ext>
              </a:extLst>
            </p:cNvPr>
            <p:cNvSpPr/>
            <p:nvPr/>
          </p:nvSpPr>
          <p:spPr>
            <a:xfrm>
              <a:off x="459310" y="3250523"/>
              <a:ext cx="6265333" cy="5632311"/>
            </a:xfrm>
            <a:prstGeom prst="rect">
              <a:avLst/>
            </a:prstGeom>
          </p:spPr>
          <p:txBody>
            <a:bodyPr wrap="square" lIns="91440" tIns="45720" rIns="91440" bIns="45720" anchor="t">
              <a:spAutoFit/>
            </a:bodyPr>
            <a:lstStyle/>
            <a:p>
              <a:endParaRPr lang="en-US" sz="1400" u="sng" dirty="0">
                <a:latin typeface="Avenir" panose="02000503020000020003" pitchFamily="2" charset="0"/>
              </a:endParaRPr>
            </a:p>
            <a:p>
              <a:pPr marL="285750" lvl="0" indent="-285750">
                <a:buClr>
                  <a:schemeClr val="bg1"/>
                </a:buClr>
                <a:buFont typeface="Arial" panose="020B0604020202020204" pitchFamily="34" charset="0"/>
                <a:buChar char="•"/>
              </a:pPr>
              <a:r>
                <a:rPr lang="en-US" sz="1600" b="1" dirty="0">
                  <a:latin typeface="Avenir" panose="02000503020000020003" pitchFamily="2" charset="0"/>
                </a:rPr>
                <a:t>Create a learning space</a:t>
              </a:r>
              <a:r>
                <a:rPr lang="en-US" sz="1400" dirty="0">
                  <a:latin typeface="Avenir" panose="02000503020000020003" pitchFamily="2" charset="0"/>
                </a:rPr>
                <a:t> that fosters successful learning (</a:t>
              </a:r>
              <a:r>
                <a:rPr lang="en-US" sz="1400" i="1" dirty="0">
                  <a:latin typeface="Avenir" panose="02000503020000020003" pitchFamily="2" charset="0"/>
                </a:rPr>
                <a:t>see “Creating a Learning Space at Home” document</a:t>
              </a:r>
              <a:r>
                <a:rPr lang="en-US" sz="1400" dirty="0">
                  <a:latin typeface="Avenir" panose="02000503020000020003" pitchFamily="2" charset="0"/>
                </a:rPr>
                <a:t>).</a:t>
              </a:r>
            </a:p>
            <a:p>
              <a:pPr lvl="0">
                <a:buClr>
                  <a:schemeClr val="bg1"/>
                </a:buClr>
              </a:pPr>
              <a:endParaRPr lang="en-US" sz="1400" dirty="0">
                <a:latin typeface="Avenir" panose="02000503020000020003" pitchFamily="2" charset="0"/>
              </a:endParaRPr>
            </a:p>
            <a:p>
              <a:pPr marL="285750" lvl="0" indent="-285750">
                <a:buClr>
                  <a:schemeClr val="bg1"/>
                </a:buClr>
                <a:buFont typeface="Arial" panose="020B0604020202020204" pitchFamily="34" charset="0"/>
                <a:buChar char="•"/>
              </a:pPr>
              <a:r>
                <a:rPr lang="en-US" sz="1600" b="1" dirty="0">
                  <a:latin typeface="Avenir" panose="02000503020000020003" pitchFamily="2" charset="0"/>
                </a:rPr>
                <a:t>Develop a daily learning schedule </a:t>
              </a:r>
              <a:r>
                <a:rPr lang="en-US" sz="1400" dirty="0">
                  <a:latin typeface="Avenir" panose="02000503020000020003" pitchFamily="2" charset="0"/>
                </a:rPr>
                <a:t>with your student </a:t>
              </a:r>
              <a:r>
                <a:rPr lang="en-US" sz="1400" u="sng" dirty="0">
                  <a:latin typeface="Avenir" panose="02000503020000020003" pitchFamily="2" charset="0"/>
                </a:rPr>
                <a:t>and</a:t>
              </a:r>
              <a:r>
                <a:rPr lang="en-US" sz="1400" dirty="0">
                  <a:latin typeface="Avenir" panose="02000503020000020003" pitchFamily="2" charset="0"/>
                </a:rPr>
                <a:t> help your student maintain that schedule throughout the year.  That schedule should include the following:</a:t>
              </a:r>
            </a:p>
            <a:p>
              <a:pPr marL="742950" lvl="1" indent="-285750">
                <a:buFont typeface="Arial" panose="020B0604020202020204" pitchFamily="34" charset="0"/>
                <a:buChar char="•"/>
              </a:pPr>
              <a:r>
                <a:rPr lang="en-US" sz="1400" dirty="0">
                  <a:latin typeface="Avenir" panose="02000503020000020003" pitchFamily="2" charset="0"/>
                </a:rPr>
                <a:t>A consistent wake-up time and bedtime</a:t>
              </a:r>
            </a:p>
            <a:p>
              <a:pPr marL="742950" lvl="1" indent="-285750">
                <a:buFont typeface="Arial" panose="020B0604020202020204" pitchFamily="34" charset="0"/>
                <a:buChar char="•"/>
              </a:pPr>
              <a:r>
                <a:rPr lang="en-US" sz="1400" dirty="0">
                  <a:latin typeface="Avenir" panose="02000503020000020003" pitchFamily="2" charset="0"/>
                </a:rPr>
                <a:t>Scheduled time for each class that includes:</a:t>
              </a:r>
            </a:p>
            <a:p>
              <a:pPr marL="1200150" lvl="2" indent="-285750">
                <a:buFont typeface="Arial" panose="020B0604020202020204" pitchFamily="34" charset="0"/>
                <a:buChar char="•"/>
              </a:pPr>
              <a:r>
                <a:rPr lang="en-US" sz="1400" dirty="0">
                  <a:latin typeface="Avenir" panose="02000503020000020003" pitchFamily="2" charset="0"/>
                </a:rPr>
                <a:t>Class zoom times</a:t>
              </a:r>
            </a:p>
            <a:p>
              <a:pPr marL="1200150" lvl="2" indent="-285750">
                <a:buFont typeface="Arial" panose="020B0604020202020204" pitchFamily="34" charset="0"/>
                <a:buChar char="•"/>
              </a:pPr>
              <a:r>
                <a:rPr lang="en-US" sz="1400" dirty="0">
                  <a:latin typeface="Avenir" panose="02000503020000020003" pitchFamily="2" charset="0"/>
                </a:rPr>
                <a:t>Time to work on class assignments</a:t>
              </a:r>
            </a:p>
            <a:p>
              <a:pPr marL="742950" lvl="1" indent="-285750">
                <a:buFont typeface="Arial" panose="020B0604020202020204" pitchFamily="34" charset="0"/>
                <a:buChar char="•"/>
              </a:pPr>
              <a:r>
                <a:rPr lang="en-US" sz="1400" dirty="0">
                  <a:latin typeface="Avenir" panose="02000503020000020003" pitchFamily="2" charset="0"/>
                </a:rPr>
                <a:t>Several brain breaks throughout the day that include something active and/or outside</a:t>
              </a:r>
            </a:p>
            <a:p>
              <a:pPr marL="742950" lvl="1" indent="-285750">
                <a:buFont typeface="Arial" panose="020B0604020202020204" pitchFamily="34" charset="0"/>
                <a:buChar char="•"/>
              </a:pPr>
              <a:r>
                <a:rPr lang="en-US" sz="1400" dirty="0">
                  <a:latin typeface="Avenir" panose="02000503020000020003" pitchFamily="2" charset="0"/>
                </a:rPr>
                <a:t>Clear time when schoolwork concludes for the day </a:t>
              </a:r>
            </a:p>
            <a:p>
              <a:pPr lvl="1"/>
              <a:endParaRPr lang="en-US" sz="1400" dirty="0">
                <a:latin typeface="Avenir" panose="02000503020000020003" pitchFamily="2" charset="0"/>
              </a:endParaRPr>
            </a:p>
            <a:p>
              <a:pPr marL="285750" indent="-285750">
                <a:buClr>
                  <a:schemeClr val="bg1"/>
                </a:buClr>
                <a:buFont typeface="Arial" panose="020B0604020202020204" pitchFamily="34" charset="0"/>
                <a:buChar char="•"/>
              </a:pPr>
              <a:r>
                <a:rPr lang="en-US" sz="1600" b="1" dirty="0">
                  <a:latin typeface="Avenir"/>
                </a:rPr>
                <a:t>Stay Informed</a:t>
              </a:r>
            </a:p>
            <a:p>
              <a:pPr marL="742950" lvl="1" indent="-285750">
                <a:buFont typeface="Arial" panose="020B0604020202020204" pitchFamily="34" charset="0"/>
                <a:buChar char="•"/>
              </a:pPr>
              <a:r>
                <a:rPr lang="en-US" sz="1400" dirty="0">
                  <a:latin typeface="Avenir" panose="02000503020000020003" pitchFamily="2" charset="0"/>
                </a:rPr>
                <a:t>Sign up in Canvas to be an “observer” in each of your student’s classes.  </a:t>
              </a:r>
            </a:p>
            <a:p>
              <a:pPr marL="742950" lvl="1" indent="-285750">
                <a:buFont typeface="Arial" panose="020B0604020202020204" pitchFamily="34" charset="0"/>
                <a:buChar char="•"/>
              </a:pPr>
              <a:r>
                <a:rPr lang="en-US" sz="1600" b="1" dirty="0">
                  <a:latin typeface="Avenir" panose="02000503020000020003" pitchFamily="2" charset="0"/>
                </a:rPr>
                <a:t>Check Canvas </a:t>
              </a:r>
              <a:r>
                <a:rPr lang="en-US" sz="1400" dirty="0">
                  <a:latin typeface="Avenir" panose="02000503020000020003" pitchFamily="2" charset="0"/>
                </a:rPr>
                <a:t>at the beginning of each week to see what your student will be learning, what work will be assigned, and when assignments are due.  Use this information to help your student manage their time effectively.</a:t>
              </a:r>
            </a:p>
            <a:p>
              <a:pPr marL="742950" lvl="1" indent="-285750">
                <a:buFont typeface="Arial" panose="020B0604020202020204" pitchFamily="34" charset="0"/>
                <a:buChar char="•"/>
              </a:pPr>
              <a:r>
                <a:rPr lang="en-US" sz="1400" dirty="0">
                  <a:latin typeface="Avenir" panose="02000503020000020003" pitchFamily="2" charset="0"/>
                </a:rPr>
                <a:t>Check Canvas throughout the week to make sure work has been submitted.</a:t>
              </a:r>
            </a:p>
            <a:p>
              <a:pPr marL="742950" lvl="1" indent="-285750">
                <a:buFont typeface="Arial" panose="020B0604020202020204" pitchFamily="34" charset="0"/>
                <a:buChar char="•"/>
              </a:pPr>
              <a:r>
                <a:rPr lang="en-US" sz="1600" b="1" dirty="0">
                  <a:latin typeface="Avenir" panose="02000503020000020003" pitchFamily="2" charset="0"/>
                </a:rPr>
                <a:t>Sign up in PowerSchool </a:t>
              </a:r>
              <a:r>
                <a:rPr lang="en-US" sz="1400" dirty="0">
                  <a:latin typeface="Avenir" panose="02000503020000020003" pitchFamily="2" charset="0"/>
                </a:rPr>
                <a:t>to receive regular grade notifications.</a:t>
              </a:r>
            </a:p>
          </p:txBody>
        </p:sp>
        <p:pic>
          <p:nvPicPr>
            <p:cNvPr id="10" name="Picture 9">
              <a:extLst>
                <a:ext uri="{FF2B5EF4-FFF2-40B4-BE49-F238E27FC236}">
                  <a16:creationId xmlns:a16="http://schemas.microsoft.com/office/drawing/2014/main" id="{348EBF62-4A75-D046-B0DA-0539B5D039D3}"/>
                </a:ext>
              </a:extLst>
            </p:cNvPr>
            <p:cNvPicPr>
              <a:picLocks noChangeAspect="1"/>
            </p:cNvPicPr>
            <p:nvPr/>
          </p:nvPicPr>
          <p:blipFill>
            <a:blip r:embed="rId2"/>
            <a:stretch>
              <a:fillRect/>
            </a:stretch>
          </p:blipFill>
          <p:spPr>
            <a:xfrm>
              <a:off x="261019" y="4187936"/>
              <a:ext cx="464314" cy="464314"/>
            </a:xfrm>
            <a:prstGeom prst="rect">
              <a:avLst/>
            </a:prstGeom>
          </p:spPr>
        </p:pic>
        <p:pic>
          <p:nvPicPr>
            <p:cNvPr id="11" name="Picture 10">
              <a:extLst>
                <a:ext uri="{FF2B5EF4-FFF2-40B4-BE49-F238E27FC236}">
                  <a16:creationId xmlns:a16="http://schemas.microsoft.com/office/drawing/2014/main" id="{547DF698-8440-6B45-8018-60B56B9702A3}"/>
                </a:ext>
              </a:extLst>
            </p:cNvPr>
            <p:cNvPicPr>
              <a:picLocks noChangeAspect="1"/>
            </p:cNvPicPr>
            <p:nvPr/>
          </p:nvPicPr>
          <p:blipFill>
            <a:blip r:embed="rId2"/>
            <a:stretch>
              <a:fillRect/>
            </a:stretch>
          </p:blipFill>
          <p:spPr>
            <a:xfrm>
              <a:off x="261019" y="6535385"/>
              <a:ext cx="464314" cy="464314"/>
            </a:xfrm>
            <a:prstGeom prst="rect">
              <a:avLst/>
            </a:prstGeom>
          </p:spPr>
        </p:pic>
      </p:grpSp>
    </p:spTree>
    <p:extLst>
      <p:ext uri="{BB962C8B-B14F-4D97-AF65-F5344CB8AC3E}">
        <p14:creationId xmlns:p14="http://schemas.microsoft.com/office/powerpoint/2010/main" val="200403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F89E52-F2FB-464C-8521-A96E42D5AAFE}"/>
              </a:ext>
            </a:extLst>
          </p:cNvPr>
          <p:cNvSpPr/>
          <p:nvPr/>
        </p:nvSpPr>
        <p:spPr>
          <a:xfrm>
            <a:off x="313796" y="-175813"/>
            <a:ext cx="6256337" cy="4616648"/>
          </a:xfrm>
          <a:prstGeom prst="rect">
            <a:avLst/>
          </a:prstGeom>
        </p:spPr>
        <p:txBody>
          <a:bodyPr wrap="square" lIns="91440" tIns="45720" rIns="91440" bIns="45720" anchor="t">
            <a:spAutoFit/>
          </a:bodyPr>
          <a:lstStyle/>
          <a:p>
            <a:pPr lvl="0"/>
            <a:endParaRPr lang="en-US" sz="1400" dirty="0">
              <a:latin typeface="Avenir" panose="02000503020000020003" pitchFamily="2" charset="0"/>
            </a:endParaRPr>
          </a:p>
          <a:p>
            <a:pPr marL="285750" lvl="0" indent="-285750">
              <a:buFont typeface="Arial" panose="020B0604020202020204" pitchFamily="34" charset="0"/>
              <a:buChar char="•"/>
            </a:pPr>
            <a:endParaRPr lang="en-US" b="1" dirty="0">
              <a:latin typeface="Avenir" panose="02000503020000020003" pitchFamily="2" charset="0"/>
            </a:endParaRPr>
          </a:p>
          <a:p>
            <a:pPr marL="285750" lvl="0" indent="-285750">
              <a:buClr>
                <a:schemeClr val="bg1"/>
              </a:buClr>
              <a:buFont typeface="Arial" panose="020B0604020202020204" pitchFamily="34" charset="0"/>
              <a:buChar char="•"/>
            </a:pPr>
            <a:r>
              <a:rPr lang="en-US" sz="1600" b="1" dirty="0">
                <a:latin typeface="Avenir" panose="02000503020000020003" pitchFamily="2" charset="0"/>
              </a:rPr>
              <a:t>Check in frequently</a:t>
            </a:r>
          </a:p>
          <a:p>
            <a:pPr marL="742950" lvl="1" indent="-285750">
              <a:buFont typeface="Arial" panose="020B0604020202020204" pitchFamily="34" charset="0"/>
              <a:buChar char="•"/>
            </a:pPr>
            <a:r>
              <a:rPr lang="en-US" sz="1400" dirty="0">
                <a:latin typeface="Avenir" panose="02000503020000020003" pitchFamily="2" charset="0"/>
              </a:rPr>
              <a:t>Ask your student about what they are learning in their classes, what they are struggling with, and what they are enjoying.</a:t>
            </a:r>
          </a:p>
          <a:p>
            <a:pPr marL="742950" lvl="1" indent="-285750">
              <a:buFont typeface="Arial" panose="020B0604020202020204" pitchFamily="34" charset="0"/>
              <a:buChar char="•"/>
            </a:pPr>
            <a:r>
              <a:rPr lang="en-US" sz="1400" dirty="0">
                <a:latin typeface="Avenir"/>
              </a:rPr>
              <a:t>Use the “What to do when you don’t know what to do: Academic Help” and RAFTS as a guide for walking your student through common issues. </a:t>
            </a:r>
            <a:endParaRPr lang="en-US" sz="1400" dirty="0">
              <a:latin typeface="Avenir" panose="02000503020000020003" pitchFamily="2" charset="0"/>
            </a:endParaRPr>
          </a:p>
          <a:p>
            <a:pPr marL="742950" lvl="1" indent="-285750">
              <a:buFont typeface="Arial" panose="020B0604020202020204" pitchFamily="34" charset="0"/>
              <a:buChar char="•"/>
            </a:pPr>
            <a:endParaRPr lang="en-US" sz="1400" b="1" dirty="0">
              <a:latin typeface="Avenir" panose="02000503020000020003" pitchFamily="2" charset="0"/>
            </a:endParaRPr>
          </a:p>
          <a:p>
            <a:pPr marL="333375" lvl="1" indent="-333375">
              <a:buClr>
                <a:schemeClr val="bg1"/>
              </a:buClr>
              <a:buFont typeface="Arial" panose="020B0604020202020204" pitchFamily="34" charset="0"/>
              <a:buChar char="•"/>
            </a:pPr>
            <a:r>
              <a:rPr lang="en-US" sz="1600" b="1" dirty="0">
                <a:latin typeface="Avenir"/>
              </a:rPr>
              <a:t>If you notice your student struggling excessively on an assignment, offer your help.  </a:t>
            </a:r>
            <a:r>
              <a:rPr lang="en-US" sz="1400" dirty="0">
                <a:latin typeface="Avenir"/>
              </a:rPr>
              <a:t>Often times a student might just need help with directions, finding a website, or something else that is an easy fix.  If it is a more complicated issue, contact the teacher.</a:t>
            </a:r>
          </a:p>
          <a:p>
            <a:pPr marL="333375" lvl="1" indent="-333375">
              <a:buClr>
                <a:schemeClr val="bg1"/>
              </a:buClr>
              <a:buFont typeface="Arial" panose="020B0604020202020204" pitchFamily="34" charset="0"/>
              <a:buChar char="•"/>
            </a:pPr>
            <a:endParaRPr lang="en-US" sz="1400" dirty="0">
              <a:latin typeface="Avenir" panose="02000503020000020003" pitchFamily="2" charset="0"/>
            </a:endParaRPr>
          </a:p>
          <a:p>
            <a:pPr marL="333375" lvl="1" indent="-333375">
              <a:buClr>
                <a:schemeClr val="bg1"/>
              </a:buClr>
              <a:buFont typeface="Arial" panose="020B0604020202020204" pitchFamily="34" charset="0"/>
              <a:buChar char="•"/>
            </a:pPr>
            <a:r>
              <a:rPr lang="en-US" sz="1400" dirty="0">
                <a:latin typeface="Avenir" panose="02000503020000020003" pitchFamily="2" charset="0"/>
              </a:rPr>
              <a:t>Encourage and </a:t>
            </a:r>
            <a:r>
              <a:rPr lang="en-US" sz="1600" b="1" dirty="0">
                <a:latin typeface="Avenir" panose="02000503020000020003" pitchFamily="2" charset="0"/>
              </a:rPr>
              <a:t>expect your student to contact their teacher with any questions or concerns</a:t>
            </a:r>
            <a:r>
              <a:rPr lang="en-US" sz="1400" dirty="0">
                <a:latin typeface="Avenir" panose="02000503020000020003" pitchFamily="2" charset="0"/>
              </a:rPr>
              <a:t> they have.  Teachers are available on Zoom during ‘Teacher Access’ time and help sessions and can be contacted via Canvas or email anytime. </a:t>
            </a:r>
          </a:p>
          <a:p>
            <a:pPr marL="285750" lvl="0" indent="-285750">
              <a:buClr>
                <a:schemeClr val="bg1"/>
              </a:buClr>
              <a:buFont typeface="Arial" panose="020B0604020202020204" pitchFamily="34" charset="0"/>
              <a:buChar char="•"/>
            </a:pPr>
            <a:endParaRPr lang="en-US" sz="1400" dirty="0">
              <a:latin typeface="Avenir" panose="02000503020000020003" pitchFamily="2" charset="0"/>
            </a:endParaRPr>
          </a:p>
          <a:p>
            <a:pPr marL="285750" lvl="0" indent="-285750">
              <a:buClr>
                <a:schemeClr val="bg1"/>
              </a:buClr>
              <a:buFont typeface="Arial" panose="020B0604020202020204" pitchFamily="34" charset="0"/>
              <a:buChar char="•"/>
            </a:pPr>
            <a:r>
              <a:rPr lang="en-US" sz="1400" dirty="0">
                <a:latin typeface="Avenir" panose="02000503020000020003" pitchFamily="2" charset="0"/>
              </a:rPr>
              <a:t>If you have any questions or concerns, don’t hesitate to reach out to a teacher, counselor, or administrator. </a:t>
            </a:r>
          </a:p>
        </p:txBody>
      </p:sp>
      <p:pic>
        <p:nvPicPr>
          <p:cNvPr id="3" name="Picture 2">
            <a:extLst>
              <a:ext uri="{FF2B5EF4-FFF2-40B4-BE49-F238E27FC236}">
                <a16:creationId xmlns:a16="http://schemas.microsoft.com/office/drawing/2014/main" id="{1C7D6822-F8A1-6A45-B126-30896B8DC893}"/>
              </a:ext>
            </a:extLst>
          </p:cNvPr>
          <p:cNvPicPr>
            <a:picLocks noChangeAspect="1"/>
          </p:cNvPicPr>
          <p:nvPr/>
        </p:nvPicPr>
        <p:blipFill>
          <a:blip r:embed="rId2"/>
          <a:stretch>
            <a:fillRect/>
          </a:stretch>
        </p:blipFill>
        <p:spPr>
          <a:xfrm>
            <a:off x="178332" y="303918"/>
            <a:ext cx="464314" cy="464314"/>
          </a:xfrm>
          <a:prstGeom prst="rect">
            <a:avLst/>
          </a:prstGeom>
        </p:spPr>
      </p:pic>
      <p:pic>
        <p:nvPicPr>
          <p:cNvPr id="4" name="Picture 3">
            <a:extLst>
              <a:ext uri="{FF2B5EF4-FFF2-40B4-BE49-F238E27FC236}">
                <a16:creationId xmlns:a16="http://schemas.microsoft.com/office/drawing/2014/main" id="{54EF1C4E-9840-7B49-988F-377FC37D0222}"/>
              </a:ext>
            </a:extLst>
          </p:cNvPr>
          <p:cNvPicPr>
            <a:picLocks noChangeAspect="1"/>
          </p:cNvPicPr>
          <p:nvPr/>
        </p:nvPicPr>
        <p:blipFill>
          <a:blip r:embed="rId2"/>
          <a:stretch>
            <a:fillRect/>
          </a:stretch>
        </p:blipFill>
        <p:spPr>
          <a:xfrm>
            <a:off x="178335" y="1890645"/>
            <a:ext cx="464314" cy="464314"/>
          </a:xfrm>
          <a:prstGeom prst="rect">
            <a:avLst/>
          </a:prstGeom>
        </p:spPr>
      </p:pic>
      <p:pic>
        <p:nvPicPr>
          <p:cNvPr id="5" name="Picture 4">
            <a:extLst>
              <a:ext uri="{FF2B5EF4-FFF2-40B4-BE49-F238E27FC236}">
                <a16:creationId xmlns:a16="http://schemas.microsoft.com/office/drawing/2014/main" id="{B1CA6AD6-6570-8F4D-A288-93BB4725D76E}"/>
              </a:ext>
            </a:extLst>
          </p:cNvPr>
          <p:cNvPicPr>
            <a:picLocks noChangeAspect="1"/>
          </p:cNvPicPr>
          <p:nvPr/>
        </p:nvPicPr>
        <p:blipFill>
          <a:blip r:embed="rId2"/>
          <a:stretch>
            <a:fillRect/>
          </a:stretch>
        </p:blipFill>
        <p:spPr>
          <a:xfrm>
            <a:off x="178332" y="3088059"/>
            <a:ext cx="464314" cy="464314"/>
          </a:xfrm>
          <a:prstGeom prst="rect">
            <a:avLst/>
          </a:prstGeom>
        </p:spPr>
      </p:pic>
      <p:pic>
        <p:nvPicPr>
          <p:cNvPr id="6" name="Picture 5">
            <a:extLst>
              <a:ext uri="{FF2B5EF4-FFF2-40B4-BE49-F238E27FC236}">
                <a16:creationId xmlns:a16="http://schemas.microsoft.com/office/drawing/2014/main" id="{9BD7BB34-6EAE-0E4E-97BA-A95FB95F0112}"/>
              </a:ext>
            </a:extLst>
          </p:cNvPr>
          <p:cNvPicPr>
            <a:picLocks noChangeAspect="1"/>
          </p:cNvPicPr>
          <p:nvPr/>
        </p:nvPicPr>
        <p:blipFill>
          <a:blip r:embed="rId2"/>
          <a:stretch>
            <a:fillRect/>
          </a:stretch>
        </p:blipFill>
        <p:spPr>
          <a:xfrm>
            <a:off x="178332" y="4254081"/>
            <a:ext cx="464314" cy="464314"/>
          </a:xfrm>
          <a:prstGeom prst="rect">
            <a:avLst/>
          </a:prstGeom>
        </p:spPr>
      </p:pic>
      <p:sp>
        <p:nvSpPr>
          <p:cNvPr id="7" name="Rectangle 6">
            <a:extLst>
              <a:ext uri="{FF2B5EF4-FFF2-40B4-BE49-F238E27FC236}">
                <a16:creationId xmlns:a16="http://schemas.microsoft.com/office/drawing/2014/main" id="{B3E949BB-F9C5-1A48-9B97-A0FE44698E2B}"/>
              </a:ext>
            </a:extLst>
          </p:cNvPr>
          <p:cNvSpPr/>
          <p:nvPr/>
        </p:nvSpPr>
        <p:spPr>
          <a:xfrm>
            <a:off x="313795" y="5085016"/>
            <a:ext cx="6256337" cy="3323987"/>
          </a:xfrm>
          <a:prstGeom prst="rect">
            <a:avLst/>
          </a:prstGeom>
        </p:spPr>
        <p:txBody>
          <a:bodyPr wrap="square">
            <a:spAutoFit/>
          </a:bodyPr>
          <a:lstStyle/>
          <a:p>
            <a:r>
              <a:rPr lang="en-US" sz="1400" b="1" u="sng" dirty="0">
                <a:latin typeface="Avenir" panose="02000503020000020003" pitchFamily="2" charset="0"/>
              </a:rPr>
              <a:t>Canvas Parent App:</a:t>
            </a:r>
          </a:p>
          <a:p>
            <a:endParaRPr lang="en-US" sz="1400" b="1" u="sng" dirty="0">
              <a:latin typeface="Avenir" panose="02000503020000020003" pitchFamily="2" charset="0"/>
            </a:endParaRPr>
          </a:p>
          <a:p>
            <a:pPr lvl="0"/>
            <a:r>
              <a:rPr lang="en-US" sz="1400" dirty="0">
                <a:latin typeface="Avenir" panose="02000503020000020003" pitchFamily="2" charset="0"/>
              </a:rPr>
              <a:t>Google Play:  </a:t>
            </a:r>
            <a:r>
              <a:rPr lang="en-US" sz="1400" dirty="0">
                <a:latin typeface="Avenir" panose="02000503020000020003" pitchFamily="2" charset="0"/>
                <a:hlinkClick r:id="rId3"/>
              </a:rPr>
              <a:t>https://play.google.com/store/apps/details?id=com.instructure.parentapp&amp;hl=en_US</a:t>
            </a:r>
            <a:endParaRPr lang="en-US" sz="1400" dirty="0">
              <a:latin typeface="Avenir" panose="02000503020000020003" pitchFamily="2" charset="0"/>
            </a:endParaRPr>
          </a:p>
          <a:p>
            <a:pPr lvl="0"/>
            <a:r>
              <a:rPr lang="en-US" sz="1400" dirty="0">
                <a:latin typeface="Avenir" panose="02000503020000020003" pitchFamily="2" charset="0"/>
              </a:rPr>
              <a:t>Apple: </a:t>
            </a:r>
          </a:p>
          <a:p>
            <a:pPr lvl="0"/>
            <a:r>
              <a:rPr lang="en-US" sz="1400" dirty="0">
                <a:latin typeface="Avenir" panose="02000503020000020003" pitchFamily="2" charset="0"/>
                <a:hlinkClick r:id="rId4"/>
              </a:rPr>
              <a:t>https://apps.apple.com/us/app/canvas-parent/id1097996698</a:t>
            </a:r>
            <a:endParaRPr lang="en-US" sz="1400" dirty="0">
              <a:latin typeface="Avenir" panose="02000503020000020003" pitchFamily="2" charset="0"/>
            </a:endParaRPr>
          </a:p>
          <a:p>
            <a:r>
              <a:rPr lang="en-US" sz="1400" dirty="0">
                <a:latin typeface="Avenir" panose="02000503020000020003" pitchFamily="2" charset="0"/>
              </a:rPr>
              <a:t> </a:t>
            </a:r>
          </a:p>
          <a:p>
            <a:pPr>
              <a:buClr>
                <a:schemeClr val="bg1"/>
              </a:buClr>
            </a:pPr>
            <a:endParaRPr lang="en-US" sz="1400" dirty="0">
              <a:latin typeface="Avenir" panose="02000503020000020003" pitchFamily="2" charset="0"/>
            </a:endParaRPr>
          </a:p>
          <a:p>
            <a:pPr>
              <a:buClr>
                <a:schemeClr val="bg1"/>
              </a:buClr>
            </a:pPr>
            <a:r>
              <a:rPr lang="en-US" sz="1400" b="1" u="sng" dirty="0">
                <a:latin typeface="Avenir" panose="02000503020000020003" pitchFamily="2" charset="0"/>
              </a:rPr>
              <a:t>PowerSchool Mobile App: </a:t>
            </a:r>
          </a:p>
          <a:p>
            <a:pPr>
              <a:buClr>
                <a:schemeClr val="bg1"/>
              </a:buClr>
            </a:pPr>
            <a:endParaRPr lang="en-US" sz="1400" dirty="0">
              <a:latin typeface="Avenir" panose="02000503020000020003" pitchFamily="2" charset="0"/>
            </a:endParaRPr>
          </a:p>
          <a:p>
            <a:pPr>
              <a:buClr>
                <a:schemeClr val="bg1"/>
              </a:buClr>
            </a:pPr>
            <a:r>
              <a:rPr lang="en-US" sz="1400" dirty="0">
                <a:latin typeface="Avenir" panose="02000503020000020003" pitchFamily="2" charset="0"/>
              </a:rPr>
              <a:t>Google Play: </a:t>
            </a:r>
            <a:r>
              <a:rPr lang="en-US" sz="1400" dirty="0">
                <a:hlinkClick r:id="rId5"/>
              </a:rPr>
              <a:t>https://play.google.com/store/apps/details?id=com.powerschool.portal</a:t>
            </a:r>
            <a:endParaRPr lang="en-US" sz="1400" dirty="0">
              <a:latin typeface="Avenir" panose="02000503020000020003" pitchFamily="2" charset="0"/>
            </a:endParaRPr>
          </a:p>
          <a:p>
            <a:pPr>
              <a:buClr>
                <a:schemeClr val="bg1"/>
              </a:buClr>
            </a:pPr>
            <a:r>
              <a:rPr lang="en-US" sz="1400" dirty="0">
                <a:latin typeface="Avenir" panose="02000503020000020003" pitchFamily="2" charset="0"/>
              </a:rPr>
              <a:t>Apple:</a:t>
            </a:r>
          </a:p>
          <a:p>
            <a:pPr>
              <a:buClr>
                <a:schemeClr val="bg1"/>
              </a:buClr>
            </a:pPr>
            <a:r>
              <a:rPr lang="en-US" sz="1400" dirty="0">
                <a:latin typeface="Avenir" panose="02000503020000020003" pitchFamily="2" charset="0"/>
              </a:rPr>
              <a:t> </a:t>
            </a:r>
            <a:r>
              <a:rPr lang="en-US" sz="1400" dirty="0">
                <a:hlinkClick r:id="rId6"/>
              </a:rPr>
              <a:t>https://apps.apple.com/us/app/powerschool-mobile/id973741088</a:t>
            </a:r>
            <a:endParaRPr lang="en-US" sz="1400" dirty="0">
              <a:latin typeface="Avenir" panose="02000503020000020003" pitchFamily="2" charset="0"/>
            </a:endParaRPr>
          </a:p>
        </p:txBody>
      </p:sp>
      <p:sp>
        <p:nvSpPr>
          <p:cNvPr id="8" name="Rectangle 7">
            <a:extLst>
              <a:ext uri="{FF2B5EF4-FFF2-40B4-BE49-F238E27FC236}">
                <a16:creationId xmlns:a16="http://schemas.microsoft.com/office/drawing/2014/main" id="{C7DA3AAA-2108-4742-899B-7A00F968AC51}"/>
              </a:ext>
            </a:extLst>
          </p:cNvPr>
          <p:cNvSpPr/>
          <p:nvPr/>
        </p:nvSpPr>
        <p:spPr>
          <a:xfrm>
            <a:off x="306914" y="4690529"/>
            <a:ext cx="6265333" cy="369332"/>
          </a:xfrm>
          <a:prstGeom prst="rect">
            <a:avLst/>
          </a:prstGeom>
        </p:spPr>
        <p:txBody>
          <a:bodyPr wrap="square" lIns="91440" tIns="45720" rIns="91440" bIns="45720" anchor="t">
            <a:spAutoFit/>
          </a:bodyPr>
          <a:lstStyle/>
          <a:p>
            <a:pPr algn="ctr"/>
            <a:r>
              <a:rPr lang="en-US" b="1" dirty="0">
                <a:latin typeface="Berlin Sans FB Demi"/>
              </a:rPr>
              <a:t>Resources</a:t>
            </a:r>
          </a:p>
        </p:txBody>
      </p:sp>
    </p:spTree>
    <p:extLst>
      <p:ext uri="{BB962C8B-B14F-4D97-AF65-F5344CB8AC3E}">
        <p14:creationId xmlns:p14="http://schemas.microsoft.com/office/powerpoint/2010/main" val="301108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35347D-0634-2845-BCAA-102ACB3FE6E1}"/>
              </a:ext>
            </a:extLst>
          </p:cNvPr>
          <p:cNvSpPr/>
          <p:nvPr/>
        </p:nvSpPr>
        <p:spPr>
          <a:xfrm>
            <a:off x="317764" y="220131"/>
            <a:ext cx="6256337" cy="4247317"/>
          </a:xfrm>
          <a:prstGeom prst="rect">
            <a:avLst/>
          </a:prstGeom>
        </p:spPr>
        <p:txBody>
          <a:bodyPr wrap="square" lIns="91440" tIns="45720" rIns="91440" bIns="45720" anchor="t">
            <a:spAutoFit/>
          </a:bodyPr>
          <a:lstStyle/>
          <a:p>
            <a:endParaRPr lang="en-US" sz="1400" dirty="0">
              <a:latin typeface="Avenir" panose="02000503020000020003" pitchFamily="2" charset="0"/>
            </a:endParaRPr>
          </a:p>
          <a:p>
            <a:pPr algn="ctr"/>
            <a:r>
              <a:rPr lang="en-US" b="1" dirty="0">
                <a:latin typeface="Berlin Sans FB Demi"/>
              </a:rPr>
              <a:t>How to be an observer in Canvas</a:t>
            </a:r>
          </a:p>
          <a:p>
            <a:pPr lvl="0"/>
            <a:endParaRPr lang="en-US" sz="1400" dirty="0">
              <a:latin typeface="Avenir" panose="02000503020000020003" pitchFamily="2" charset="0"/>
            </a:endParaRPr>
          </a:p>
          <a:p>
            <a:r>
              <a:rPr lang="en-US" sz="1400" dirty="0">
                <a:latin typeface="Avenir"/>
              </a:rPr>
              <a:t>1. Go to slcschools.instructure.com/login/canvas and create an account. </a:t>
            </a:r>
            <a:endParaRPr lang="en-US" sz="1400" dirty="0">
              <a:latin typeface="Avenir" panose="02000503020000020003" pitchFamily="2" charset="0"/>
            </a:endParaRPr>
          </a:p>
          <a:p>
            <a:pPr lvl="0"/>
            <a:endParaRPr lang="en-US" sz="1400" dirty="0">
              <a:latin typeface="Avenir" panose="02000503020000020003" pitchFamily="2" charset="0"/>
            </a:endParaRPr>
          </a:p>
          <a:p>
            <a:pPr marL="182245" lvl="0" indent="-182245"/>
            <a:r>
              <a:rPr lang="en-US" sz="1400" dirty="0">
                <a:latin typeface="Avenir" panose="02000503020000020003" pitchFamily="2" charset="0"/>
              </a:rPr>
              <a:t>2. Enter your student’s pairing code: ______________________ during  account activation. </a:t>
            </a:r>
          </a:p>
          <a:p>
            <a:pPr lvl="1"/>
            <a:r>
              <a:rPr lang="en-US" sz="1400" dirty="0">
                <a:latin typeface="Avenir" panose="02000503020000020003" pitchFamily="2" charset="0"/>
              </a:rPr>
              <a:t>The pairing code is generated from the student’s account </a:t>
            </a:r>
          </a:p>
          <a:p>
            <a:pPr lvl="1"/>
            <a:r>
              <a:rPr lang="en-US" sz="1400" dirty="0">
                <a:latin typeface="Avenir" panose="02000503020000020003" pitchFamily="2" charset="0"/>
              </a:rPr>
              <a:t>Have the student log into Canvas on a computer. </a:t>
            </a:r>
          </a:p>
          <a:p>
            <a:pPr lvl="1"/>
            <a:r>
              <a:rPr lang="en-US" sz="1400" dirty="0">
                <a:latin typeface="Avenir" panose="02000503020000020003" pitchFamily="2" charset="0"/>
              </a:rPr>
              <a:t>Click Account, then Settings</a:t>
            </a:r>
          </a:p>
          <a:p>
            <a:pPr lvl="1"/>
            <a:r>
              <a:rPr lang="en-US" sz="1400" dirty="0">
                <a:latin typeface="Avenir" panose="02000503020000020003" pitchFamily="2" charset="0"/>
              </a:rPr>
              <a:t>On the bottom-right, click on Pair with Observer. </a:t>
            </a:r>
          </a:p>
          <a:p>
            <a:pPr lvl="1"/>
            <a:r>
              <a:rPr lang="en-US" sz="1400" dirty="0">
                <a:latin typeface="Avenir" panose="02000503020000020003" pitchFamily="2" charset="0"/>
              </a:rPr>
              <a:t>Copy the pairing code. </a:t>
            </a:r>
          </a:p>
          <a:p>
            <a:pPr lvl="1"/>
            <a:endParaRPr lang="en-US" sz="1400" dirty="0">
              <a:latin typeface="Avenir" panose="02000503020000020003" pitchFamily="2" charset="0"/>
            </a:endParaRPr>
          </a:p>
          <a:p>
            <a:pPr marL="233045" lvl="0" indent="-233045"/>
            <a:r>
              <a:rPr lang="en-US" sz="1400" dirty="0">
                <a:latin typeface="Avenir" panose="02000503020000020003" pitchFamily="2" charset="0"/>
              </a:rPr>
              <a:t>3. To add additional children, click on Account in the top left, then Settings Click on Observing </a:t>
            </a:r>
          </a:p>
          <a:p>
            <a:pPr lvl="0"/>
            <a:endParaRPr lang="en-US" sz="1400" dirty="0">
              <a:latin typeface="Avenir" panose="02000503020000020003" pitchFamily="2" charset="0"/>
            </a:endParaRPr>
          </a:p>
          <a:p>
            <a:pPr marL="182245" lvl="0" indent="-182245"/>
            <a:r>
              <a:rPr lang="en-US" sz="1400" dirty="0">
                <a:latin typeface="Avenir" panose="02000503020000020003" pitchFamily="2" charset="0"/>
              </a:rPr>
              <a:t>4. Type the pairing code in the Student Pairing Code field and click the Add Student button.</a:t>
            </a:r>
          </a:p>
          <a:p>
            <a:pPr marL="285750" indent="-285750">
              <a:buClr>
                <a:schemeClr val="bg1"/>
              </a:buClr>
              <a:buFont typeface="Arial" panose="020B0604020202020204" pitchFamily="34" charset="0"/>
              <a:buChar char="•"/>
            </a:pPr>
            <a:endParaRPr lang="en-US" sz="1400" dirty="0">
              <a:latin typeface="Avenir" panose="02000503020000020003" pitchFamily="2" charset="0"/>
            </a:endParaRPr>
          </a:p>
        </p:txBody>
      </p:sp>
    </p:spTree>
    <p:extLst>
      <p:ext uri="{BB962C8B-B14F-4D97-AF65-F5344CB8AC3E}">
        <p14:creationId xmlns:p14="http://schemas.microsoft.com/office/powerpoint/2010/main" val="261980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5C3EBD-FE22-8447-8B9F-5C29EB95D29D}"/>
              </a:ext>
            </a:extLst>
          </p:cNvPr>
          <p:cNvSpPr/>
          <p:nvPr/>
        </p:nvSpPr>
        <p:spPr>
          <a:xfrm>
            <a:off x="125555" y="687729"/>
            <a:ext cx="6630847" cy="2031325"/>
          </a:xfrm>
          <a:prstGeom prst="rect">
            <a:avLst/>
          </a:prstGeom>
        </p:spPr>
        <p:txBody>
          <a:bodyPr wrap="square">
            <a:spAutoFit/>
          </a:bodyPr>
          <a:lstStyle/>
          <a:p>
            <a:pPr>
              <a:spcAft>
                <a:spcPts val="0"/>
              </a:spcAft>
            </a:pPr>
            <a:r>
              <a:rPr lang="en-US" sz="1400" dirty="0" err="1">
                <a:latin typeface="Avenir" panose="02000503020000020003" pitchFamily="2" charset="0"/>
                <a:ea typeface="Calibri" panose="020F0502020204030204" pitchFamily="34" charset="0"/>
                <a:cs typeface="Calibri" panose="020F0502020204030204" pitchFamily="34" charset="0"/>
              </a:rPr>
              <a:t>Navegar</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por</a:t>
            </a:r>
            <a:r>
              <a:rPr lang="en-US" sz="1400" dirty="0">
                <a:latin typeface="Avenir" panose="02000503020000020003" pitchFamily="2" charset="0"/>
                <a:ea typeface="Calibri" panose="020F0502020204030204" pitchFamily="34" charset="0"/>
                <a:cs typeface="Calibri" panose="020F0502020204030204" pitchFamily="34" charset="0"/>
              </a:rPr>
              <a:t> la </a:t>
            </a:r>
            <a:r>
              <a:rPr lang="en-US" sz="1400" dirty="0" err="1">
                <a:latin typeface="Avenir" panose="02000503020000020003" pitchFamily="2" charset="0"/>
                <a:ea typeface="Calibri" panose="020F0502020204030204" pitchFamily="34" charset="0"/>
                <a:cs typeface="Calibri" panose="020F0502020204030204" pitchFamily="34" charset="0"/>
              </a:rPr>
              <a:t>vida</a:t>
            </a:r>
            <a:r>
              <a:rPr lang="en-US" sz="1400" dirty="0">
                <a:latin typeface="Avenir" panose="02000503020000020003" pitchFamily="2" charset="0"/>
                <a:ea typeface="Calibri" panose="020F0502020204030204" pitchFamily="34" charset="0"/>
                <a:cs typeface="Calibri" panose="020F0502020204030204" pitchFamily="34" charset="0"/>
              </a:rPr>
              <a:t> del </a:t>
            </a:r>
            <a:r>
              <a:rPr lang="en-US" sz="1400" dirty="0" err="1">
                <a:latin typeface="Avenir" panose="02000503020000020003" pitchFamily="2" charset="0"/>
                <a:ea typeface="Calibri" panose="020F0502020204030204" pitchFamily="34" charset="0"/>
                <a:cs typeface="Calibri" panose="020F0502020204030204" pitchFamily="34" charset="0"/>
              </a:rPr>
              <a:t>aprendizaje</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remoto</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puede</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ser</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complicado</a:t>
            </a:r>
            <a:r>
              <a:rPr lang="en-US" sz="1400" dirty="0">
                <a:latin typeface="Avenir" panose="02000503020000020003" pitchFamily="2" charset="0"/>
                <a:ea typeface="Calibri" panose="020F0502020204030204" pitchFamily="34" charset="0"/>
                <a:cs typeface="Calibri" panose="020F0502020204030204" pitchFamily="34" charset="0"/>
              </a:rPr>
              <a:t> para las </a:t>
            </a:r>
            <a:r>
              <a:rPr lang="en-US" sz="1400" dirty="0" err="1">
                <a:latin typeface="Avenir" panose="02000503020000020003" pitchFamily="2" charset="0"/>
                <a:ea typeface="Calibri" panose="020F0502020204030204" pitchFamily="34" charset="0"/>
                <a:cs typeface="Calibri" panose="020F0502020204030204" pitchFamily="34" charset="0"/>
              </a:rPr>
              <a:t>familias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pero</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queremos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asegurarle</a:t>
            </a:r>
            <a:r>
              <a:rPr lang="en-US" sz="1400" dirty="0">
                <a:latin typeface="Avenir" panose="02000503020000020003" pitchFamily="2" charset="0"/>
                <a:ea typeface="Calibri" panose="020F0502020204030204" pitchFamily="34" charset="0"/>
                <a:cs typeface="Calibri" panose="020F0502020204030204" pitchFamily="34" charset="0"/>
              </a:rPr>
              <a:t> que no </a:t>
            </a:r>
            <a:r>
              <a:rPr lang="en-US" sz="1400" dirty="0" err="1">
                <a:latin typeface="Avenir" panose="02000503020000020003" pitchFamily="2" charset="0"/>
                <a:ea typeface="Calibri" panose="020F0502020204030204" pitchFamily="34" charset="0"/>
                <a:cs typeface="Calibri" panose="020F0502020204030204" pitchFamily="34" charset="0"/>
              </a:rPr>
              <a:t>necesita</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cumplir</a:t>
            </a:r>
            <a:r>
              <a:rPr lang="en-US" sz="1400" dirty="0">
                <a:latin typeface="Avenir" panose="02000503020000020003" pitchFamily="2" charset="0"/>
                <a:ea typeface="Calibri" panose="020F0502020204030204" pitchFamily="34" charset="0"/>
                <a:cs typeface="Calibri" panose="020F0502020204030204" pitchFamily="34" charset="0"/>
              </a:rPr>
              <a:t> el </a:t>
            </a:r>
            <a:r>
              <a:rPr lang="en-US" sz="1400" dirty="0" err="1">
                <a:latin typeface="Avenir" panose="02000503020000020003" pitchFamily="2" charset="0"/>
                <a:ea typeface="Calibri" panose="020F0502020204030204" pitchFamily="34" charset="0"/>
                <a:cs typeface="Calibri" panose="020F0502020204030204" pitchFamily="34" charset="0"/>
              </a:rPr>
              <a:t>papel</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educador</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además</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todas</a:t>
            </a:r>
            <a:r>
              <a:rPr lang="en-US" sz="1400" dirty="0">
                <a:latin typeface="Avenir" panose="02000503020000020003" pitchFamily="2" charset="0"/>
                <a:ea typeface="Calibri" panose="020F0502020204030204" pitchFamily="34" charset="0"/>
                <a:cs typeface="Calibri" panose="020F0502020204030204" pitchFamily="34" charset="0"/>
              </a:rPr>
              <a:t> las </a:t>
            </a:r>
            <a:r>
              <a:rPr lang="en-US" sz="1400" dirty="0" err="1">
                <a:latin typeface="Avenir" panose="02000503020000020003" pitchFamily="2" charset="0"/>
                <a:ea typeface="Calibri" panose="020F0502020204030204" pitchFamily="34" charset="0"/>
                <a:cs typeface="Calibri" panose="020F0502020204030204" pitchFamily="34" charset="0"/>
              </a:rPr>
              <a:t>otras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cosas</a:t>
            </a:r>
            <a:r>
              <a:rPr lang="en-US" sz="1400" dirty="0">
                <a:latin typeface="Avenir" panose="02000503020000020003" pitchFamily="2" charset="0"/>
                <a:ea typeface="Calibri" panose="020F0502020204030204" pitchFamily="34" charset="0"/>
                <a:cs typeface="Calibri" panose="020F0502020204030204" pitchFamily="34" charset="0"/>
              </a:rPr>
              <a:t> que </a:t>
            </a:r>
            <a:r>
              <a:rPr lang="en-US" sz="1400" dirty="0" err="1">
                <a:latin typeface="Avenir" panose="02000503020000020003" pitchFamily="2" charset="0"/>
                <a:ea typeface="Calibri" panose="020F0502020204030204" pitchFamily="34" charset="0"/>
                <a:cs typeface="Calibri" panose="020F0502020204030204" pitchFamily="34" charset="0"/>
              </a:rPr>
              <a:t>hace</a:t>
            </a:r>
            <a:r>
              <a:rPr lang="en-US" sz="1400" dirty="0">
                <a:latin typeface="Avenir" panose="02000503020000020003" pitchFamily="2" charset="0"/>
                <a:ea typeface="Calibri" panose="020F0502020204030204" pitchFamily="34" charset="0"/>
                <a:cs typeface="Calibri" panose="020F0502020204030204" pitchFamily="34" charset="0"/>
              </a:rPr>
              <a:t>. Los maestros de SLCSE </a:t>
            </a:r>
            <a:r>
              <a:rPr lang="en-US" sz="1400" dirty="0" err="1">
                <a:latin typeface="Avenir" panose="02000503020000020003" pitchFamily="2" charset="0"/>
                <a:ea typeface="Calibri" panose="020F0502020204030204" pitchFamily="34" charset="0"/>
                <a:cs typeface="Calibri" panose="020F0502020204030204" pitchFamily="34" charset="0"/>
              </a:rPr>
              <a:t>han</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desarrollado</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lecciones</a:t>
            </a:r>
            <a:r>
              <a:rPr lang="en-US" sz="1400" dirty="0">
                <a:latin typeface="Avenir" panose="02000503020000020003" pitchFamily="2" charset="0"/>
                <a:ea typeface="Calibri" panose="020F0502020204030204" pitchFamily="34" charset="0"/>
                <a:cs typeface="Calibri" panose="020F0502020204030204" pitchFamily="34" charset="0"/>
              </a:rPr>
              <a:t> que </a:t>
            </a:r>
            <a:r>
              <a:rPr lang="en-US" sz="1400" dirty="0" err="1">
                <a:latin typeface="Avenir" panose="02000503020000020003" pitchFamily="2" charset="0"/>
                <a:ea typeface="Calibri" panose="020F0502020204030204" pitchFamily="34" charset="0"/>
                <a:cs typeface="Calibri" panose="020F0502020204030204" pitchFamily="34" charset="0"/>
              </a:rPr>
              <a:t>esperan</a:t>
            </a:r>
            <a:r>
              <a:rPr lang="en-US" sz="1400" dirty="0">
                <a:latin typeface="Avenir" panose="02000503020000020003" pitchFamily="2" charset="0"/>
                <a:ea typeface="Calibri" panose="020F0502020204030204" pitchFamily="34" charset="0"/>
                <a:cs typeface="Calibri" panose="020F0502020204030204" pitchFamily="34" charset="0"/>
              </a:rPr>
              <a:t> que </a:t>
            </a:r>
            <a:r>
              <a:rPr lang="en-US" sz="1400" dirty="0" err="1">
                <a:latin typeface="Avenir" panose="02000503020000020003" pitchFamily="2" charset="0"/>
                <a:ea typeface="Calibri" panose="020F0502020204030204" pitchFamily="34" charset="0"/>
                <a:cs typeface="Calibri" panose="020F0502020204030204" pitchFamily="34" charset="0"/>
              </a:rPr>
              <a:t>los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estudiantes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completen</a:t>
            </a:r>
            <a:r>
              <a:rPr lang="en-US" sz="1400" dirty="0">
                <a:latin typeface="Avenir" panose="02000503020000020003" pitchFamily="2" charset="0"/>
                <a:ea typeface="Calibri" panose="020F0502020204030204" pitchFamily="34" charset="0"/>
                <a:cs typeface="Calibri" panose="020F0502020204030204" pitchFamily="34" charset="0"/>
              </a:rPr>
              <a:t> de forma </a:t>
            </a:r>
            <a:r>
              <a:rPr lang="en-US" sz="1400" dirty="0" err="1">
                <a:latin typeface="Avenir" panose="02000503020000020003" pitchFamily="2" charset="0"/>
                <a:ea typeface="Calibri" panose="020F0502020204030204" pitchFamily="34" charset="0"/>
                <a:cs typeface="Calibri" panose="020F0502020204030204" pitchFamily="34" charset="0"/>
              </a:rPr>
              <a:t>independiente</a:t>
            </a:r>
            <a:r>
              <a:rPr lang="en-US" sz="1400" dirty="0">
                <a:latin typeface="Avenir" panose="02000503020000020003" pitchFamily="2" charset="0"/>
                <a:ea typeface="Calibri" panose="020F0502020204030204" pitchFamily="34" charset="0"/>
                <a:cs typeface="Calibri" panose="020F0502020204030204" pitchFamily="34" charset="0"/>
              </a:rPr>
              <a:t> o </a:t>
            </a:r>
            <a:r>
              <a:rPr lang="en-US" sz="1400" dirty="0" err="1">
                <a:latin typeface="Avenir" panose="02000503020000020003" pitchFamily="2" charset="0"/>
                <a:ea typeface="Calibri" panose="020F0502020204030204" pitchFamily="34" charset="0"/>
                <a:cs typeface="Calibri" panose="020F0502020204030204" pitchFamily="34" charset="0"/>
              </a:rPr>
              <a:t>dentro</a:t>
            </a:r>
            <a:r>
              <a:rPr lang="en-US" sz="1400" dirty="0">
                <a:latin typeface="Avenir" panose="02000503020000020003" pitchFamily="2" charset="0"/>
                <a:ea typeface="Calibri" panose="020F0502020204030204" pitchFamily="34" charset="0"/>
                <a:cs typeface="Calibri" panose="020F0502020204030204" pitchFamily="34" charset="0"/>
              </a:rPr>
              <a:t> de la </a:t>
            </a:r>
            <a:r>
              <a:rPr lang="en-US" sz="1400" dirty="0" err="1">
                <a:latin typeface="Avenir" panose="02000503020000020003" pitchFamily="2" charset="0"/>
                <a:ea typeface="Calibri" panose="020F0502020204030204" pitchFamily="34" charset="0"/>
                <a:cs typeface="Calibri" panose="020F0502020204030204" pitchFamily="34" charset="0"/>
              </a:rPr>
              <a:t>comunidad</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su</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clase</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Además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los</a:t>
            </a:r>
            <a:r>
              <a:rPr lang="en-US" sz="1400" dirty="0">
                <a:latin typeface="Avenir" panose="02000503020000020003" pitchFamily="2" charset="0"/>
                <a:ea typeface="Calibri" panose="020F0502020204030204" pitchFamily="34" charset="0"/>
                <a:cs typeface="Calibri" panose="020F0502020204030204" pitchFamily="34" charset="0"/>
              </a:rPr>
              <a:t> maestros </a:t>
            </a:r>
            <a:r>
              <a:rPr lang="en-US" sz="1400" dirty="0" err="1">
                <a:latin typeface="Avenir" panose="02000503020000020003" pitchFamily="2" charset="0"/>
                <a:ea typeface="Calibri" panose="020F0502020204030204" pitchFamily="34" charset="0"/>
                <a:cs typeface="Calibri" panose="020F0502020204030204" pitchFamily="34" charset="0"/>
              </a:rPr>
              <a:t>están</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disponibles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durante</a:t>
            </a:r>
            <a:r>
              <a:rPr lang="en-US" sz="1400" dirty="0">
                <a:latin typeface="Avenir" panose="02000503020000020003" pitchFamily="2" charset="0"/>
                <a:ea typeface="Calibri" panose="020F0502020204030204" pitchFamily="34" charset="0"/>
                <a:cs typeface="Calibri" panose="020F0502020204030204" pitchFamily="34" charset="0"/>
              </a:rPr>
              <a:t> el </a:t>
            </a:r>
            <a:r>
              <a:rPr lang="en-US" sz="1400" dirty="0" err="1">
                <a:latin typeface="Avenir" panose="02000503020000020003" pitchFamily="2" charset="0"/>
                <a:ea typeface="Calibri" panose="020F0502020204030204" pitchFamily="34" charset="0"/>
                <a:cs typeface="Calibri" panose="020F0502020204030204" pitchFamily="34" charset="0"/>
              </a:rPr>
              <a:t>horario</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clase</a:t>
            </a:r>
            <a:r>
              <a:rPr lang="en-US" sz="1400" dirty="0">
                <a:latin typeface="Avenir" panose="02000503020000020003" pitchFamily="2" charset="0"/>
                <a:ea typeface="Calibri" panose="020F0502020204030204" pitchFamily="34" charset="0"/>
                <a:cs typeface="Calibri" panose="020F0502020204030204" pitchFamily="34" charset="0"/>
              </a:rPr>
              <a:t> y el </a:t>
            </a:r>
            <a:r>
              <a:rPr lang="en-US" sz="1400" dirty="0" err="1">
                <a:latin typeface="Avenir" panose="02000503020000020003" pitchFamily="2" charset="0"/>
                <a:ea typeface="Calibri" panose="020F0502020204030204" pitchFamily="34" charset="0"/>
                <a:cs typeface="Calibri" panose="020F0502020204030204" pitchFamily="34" charset="0"/>
              </a:rPr>
              <a:t>horario</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oficina</a:t>
            </a:r>
            <a:r>
              <a:rPr lang="en-US" sz="1400" dirty="0">
                <a:latin typeface="Avenir" panose="02000503020000020003" pitchFamily="2" charset="0"/>
                <a:ea typeface="Calibri" panose="020F0502020204030204" pitchFamily="34" charset="0"/>
                <a:cs typeface="Calibri" panose="020F0502020204030204" pitchFamily="34" charset="0"/>
              </a:rPr>
              <a:t> para </a:t>
            </a:r>
            <a:r>
              <a:rPr lang="en-US" sz="1400" dirty="0" err="1">
                <a:latin typeface="Avenir" panose="02000503020000020003" pitchFamily="2" charset="0"/>
                <a:ea typeface="Calibri" panose="020F0502020204030204" pitchFamily="34" charset="0"/>
                <a:cs typeface="Calibri" panose="020F0502020204030204" pitchFamily="34" charset="0"/>
              </a:rPr>
              <a:t>ofrecer</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apoyo</a:t>
            </a:r>
            <a:r>
              <a:rPr lang="en-US" sz="1400" dirty="0">
                <a:latin typeface="Avenir" panose="02000503020000020003" pitchFamily="2" charset="0"/>
                <a:ea typeface="Calibri" panose="020F0502020204030204" pitchFamily="34" charset="0"/>
                <a:cs typeface="Calibri" panose="020F0502020204030204" pitchFamily="34" charset="0"/>
              </a:rPr>
              <a:t> al </a:t>
            </a:r>
            <a:r>
              <a:rPr lang="en-US" sz="1400" dirty="0" err="1">
                <a:latin typeface="Avenir" panose="02000503020000020003" pitchFamily="2" charset="0"/>
                <a:ea typeface="Calibri" panose="020F0502020204030204" pitchFamily="34" charset="0"/>
                <a:cs typeface="Calibri" panose="020F0502020204030204" pitchFamily="34" charset="0"/>
              </a:rPr>
              <a:t>aprendizaje</a:t>
            </a:r>
            <a:r>
              <a:rPr lang="en-US" sz="1400" dirty="0">
                <a:latin typeface="Avenir" panose="02000503020000020003" pitchFamily="2" charset="0"/>
                <a:ea typeface="Calibri" panose="020F0502020204030204" pitchFamily="34" charset="0"/>
                <a:cs typeface="Calibri" panose="020F0502020204030204" pitchFamily="34" charset="0"/>
              </a:rPr>
              <a:t>. Sin embargo, </a:t>
            </a:r>
            <a:r>
              <a:rPr lang="en-US" sz="1400" dirty="0" err="1">
                <a:latin typeface="Avenir" panose="02000503020000020003" pitchFamily="2" charset="0"/>
                <a:ea typeface="Calibri" panose="020F0502020204030204" pitchFamily="34" charset="0"/>
                <a:cs typeface="Calibri" panose="020F0502020204030204" pitchFamily="34" charset="0"/>
              </a:rPr>
              <a:t>es</a:t>
            </a:r>
            <a:r>
              <a:rPr lang="en-US" sz="1400" dirty="0">
                <a:latin typeface="Avenir" panose="02000503020000020003" pitchFamily="2" charset="0"/>
                <a:ea typeface="Calibri" panose="020F0502020204030204" pitchFamily="34" charset="0"/>
                <a:cs typeface="Calibri" panose="020F0502020204030204" pitchFamily="34" charset="0"/>
              </a:rPr>
              <a:t> probable que </a:t>
            </a:r>
            <a:r>
              <a:rPr lang="en-US" sz="1400" dirty="0" err="1">
                <a:latin typeface="Avenir" panose="02000503020000020003" pitchFamily="2" charset="0"/>
                <a:ea typeface="Calibri" panose="020F0502020204030204" pitchFamily="34" charset="0"/>
                <a:cs typeface="Calibri" panose="020F0502020204030204" pitchFamily="34" charset="0"/>
              </a:rPr>
              <a:t>los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estudiantes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necesiten</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su</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apoyo</a:t>
            </a:r>
            <a:r>
              <a:rPr lang="en-US" sz="1400" dirty="0">
                <a:latin typeface="Avenir" panose="02000503020000020003" pitchFamily="2" charset="0"/>
                <a:ea typeface="Calibri" panose="020F0502020204030204" pitchFamily="34" charset="0"/>
                <a:cs typeface="Calibri" panose="020F0502020204030204" pitchFamily="34" charset="0"/>
              </a:rPr>
              <a:t> y </a:t>
            </a:r>
            <a:r>
              <a:rPr lang="en-US" sz="1400" dirty="0" err="1">
                <a:latin typeface="Avenir" panose="02000503020000020003" pitchFamily="2" charset="0"/>
                <a:ea typeface="Calibri" panose="020F0502020204030204" pitchFamily="34" charset="0"/>
                <a:cs typeface="Calibri" panose="020F0502020204030204" pitchFamily="34" charset="0"/>
              </a:rPr>
              <a:t>orientación</a:t>
            </a:r>
            <a:r>
              <a:rPr lang="en-US" sz="1400" dirty="0">
                <a:latin typeface="Avenir" panose="02000503020000020003" pitchFamily="2" charset="0"/>
                <a:ea typeface="Calibri" panose="020F0502020204030204" pitchFamily="34" charset="0"/>
                <a:cs typeface="Calibri" panose="020F0502020204030204" pitchFamily="34" charset="0"/>
              </a:rPr>
              <a:t> para </a:t>
            </a:r>
            <a:r>
              <a:rPr lang="en-US" sz="1400" dirty="0" err="1">
                <a:latin typeface="Avenir" panose="02000503020000020003" pitchFamily="2" charset="0"/>
                <a:ea typeface="Calibri" panose="020F0502020204030204" pitchFamily="34" charset="0"/>
                <a:cs typeface="Calibri" panose="020F0502020204030204" pitchFamily="34" charset="0"/>
              </a:rPr>
              <a:t>facilitar</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su</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proceso</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aprendizaje</a:t>
            </a:r>
            <a:r>
              <a:rPr lang="en-US" sz="1400" dirty="0">
                <a:latin typeface="Avenir" panose="02000503020000020003" pitchFamily="2" charset="0"/>
                <a:ea typeface="Calibri" panose="020F0502020204030204" pitchFamily="34" charset="0"/>
                <a:cs typeface="Calibri" panose="020F0502020204030204" pitchFamily="34" charset="0"/>
              </a:rPr>
              <a:t>.</a:t>
            </a:r>
          </a:p>
          <a:p>
            <a:pPr>
              <a:spcAft>
                <a:spcPts val="0"/>
              </a:spcAft>
            </a:pPr>
            <a:r>
              <a:rPr lang="en-US" sz="1400" dirty="0">
                <a:latin typeface="Avenir" panose="02000503020000020003" pitchFamily="2" charset="0"/>
                <a:ea typeface="Calibri" panose="020F0502020204030204" pitchFamily="34" charset="0"/>
                <a:cs typeface="Calibri" panose="020F0502020204030204" pitchFamily="34" charset="0"/>
              </a:rPr>
              <a:t>La </a:t>
            </a:r>
            <a:r>
              <a:rPr lang="en-US" sz="1400" dirty="0" err="1">
                <a:latin typeface="Avenir" panose="02000503020000020003" pitchFamily="2" charset="0"/>
                <a:ea typeface="Calibri" panose="020F0502020204030204" pitchFamily="34" charset="0"/>
                <a:cs typeface="Calibri" panose="020F0502020204030204" pitchFamily="34" charset="0"/>
              </a:rPr>
              <a:t>siguiente</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es</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una</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lista</a:t>
            </a:r>
            <a:r>
              <a:rPr lang="en-US" sz="1400" dirty="0">
                <a:latin typeface="Avenir" panose="02000503020000020003" pitchFamily="2" charset="0"/>
                <a:ea typeface="Calibri" panose="020F0502020204030204" pitchFamily="34" charset="0"/>
                <a:cs typeface="Calibri" panose="020F0502020204030204" pitchFamily="34" charset="0"/>
              </a:rPr>
              <a:t> de </a:t>
            </a:r>
            <a:r>
              <a:rPr lang="en-US" sz="1400" dirty="0" err="1">
                <a:latin typeface="Avenir" panose="02000503020000020003" pitchFamily="2" charset="0"/>
                <a:ea typeface="Calibri" panose="020F0502020204030204" pitchFamily="34" charset="0"/>
                <a:cs typeface="Calibri" panose="020F0502020204030204" pitchFamily="34" charset="0"/>
              </a:rPr>
              <a:t>consejos</a:t>
            </a:r>
            <a:r>
              <a:rPr lang="en-US" sz="1400" dirty="0">
                <a:latin typeface="Avenir" panose="02000503020000020003" pitchFamily="2" charset="0"/>
                <a:ea typeface="Calibri" panose="020F0502020204030204" pitchFamily="34" charset="0"/>
                <a:cs typeface="Calibri" panose="020F0502020204030204" pitchFamily="34" charset="0"/>
              </a:rPr>
              <a:t> que le </a:t>
            </a:r>
            <a:r>
              <a:rPr lang="en-US" sz="1400" dirty="0" err="1">
                <a:latin typeface="Avenir" panose="02000503020000020003" pitchFamily="2" charset="0"/>
                <a:ea typeface="Calibri" panose="020F0502020204030204" pitchFamily="34" charset="0"/>
                <a:cs typeface="Calibri" panose="020F0502020204030204" pitchFamily="34" charset="0"/>
              </a:rPr>
              <a:t>ayudarán</a:t>
            </a:r>
            <a:r>
              <a:rPr lang="en-US" sz="1400" dirty="0">
                <a:latin typeface="Avenir" panose="02000503020000020003" pitchFamily="2" charset="0"/>
                <a:ea typeface="Calibri" panose="020F0502020204030204" pitchFamily="34" charset="0"/>
                <a:cs typeface="Calibri" panose="020F0502020204030204" pitchFamily="34" charset="0"/>
              </a:rPr>
              <a:t> a </a:t>
            </a:r>
            <a:r>
              <a:rPr lang="en-US" sz="1400" dirty="0" err="1">
                <a:latin typeface="Avenir" panose="02000503020000020003" pitchFamily="2" charset="0"/>
                <a:ea typeface="Calibri" panose="020F0502020204030204" pitchFamily="34" charset="0"/>
                <a:cs typeface="Calibri" panose="020F0502020204030204" pitchFamily="34" charset="0"/>
              </a:rPr>
              <a:t>ayudar</a:t>
            </a:r>
            <a:r>
              <a:rPr lang="en-US" sz="1400" dirty="0">
                <a:latin typeface="Avenir" panose="02000503020000020003" pitchFamily="2" charset="0"/>
                <a:ea typeface="Calibri" panose="020F0502020204030204" pitchFamily="34" charset="0"/>
                <a:cs typeface="Calibri" panose="020F0502020204030204" pitchFamily="34" charset="0"/>
              </a:rPr>
              <a:t> a </a:t>
            </a:r>
            <a:r>
              <a:rPr lang="en-US" sz="1400" dirty="0" err="1">
                <a:latin typeface="Avenir" panose="02000503020000020003" pitchFamily="2" charset="0"/>
                <a:ea typeface="Calibri" panose="020F0502020204030204" pitchFamily="34" charset="0"/>
                <a:cs typeface="Calibri" panose="020F0502020204030204" pitchFamily="34" charset="0"/>
              </a:rPr>
              <a:t>su</a:t>
            </a:r>
            <a:r>
              <a:rPr lang="en-US" sz="1400" dirty="0">
                <a:latin typeface="Avenir" panose="02000503020000020003" pitchFamily="2" charset="0"/>
                <a:ea typeface="Calibri" panose="020F0502020204030204" pitchFamily="34" charset="0"/>
                <a:cs typeface="Calibri" panose="020F0502020204030204" pitchFamily="34" charset="0"/>
              </a:rPr>
              <a:t> </a:t>
            </a:r>
            <a:r>
              <a:rPr lang="en-US" sz="1400" dirty="0" err="1">
                <a:latin typeface="Avenir" panose="02000503020000020003" pitchFamily="2" charset="0"/>
                <a:ea typeface="Calibri" panose="020F0502020204030204" pitchFamily="34" charset="0"/>
                <a:cs typeface="Calibri" panose="020F0502020204030204" pitchFamily="34" charset="0"/>
              </a:rPr>
              <a:t>estudiante</a:t>
            </a:r>
            <a:r>
              <a:rPr lang="en-US" sz="1400" dirty="0">
                <a:latin typeface="Avenir" panose="02000503020000020003" pitchFamily="2" charset="0"/>
                <a:ea typeface="Calibri" panose="020F0502020204030204" pitchFamily="34" charset="0"/>
                <a:cs typeface="Calibri" panose="020F0502020204030204" pitchFamily="34" charset="0"/>
              </a:rPr>
              <a:t>.</a:t>
            </a:r>
          </a:p>
        </p:txBody>
      </p:sp>
      <p:sp>
        <p:nvSpPr>
          <p:cNvPr id="5" name="Rectangle 4">
            <a:extLst>
              <a:ext uri="{FF2B5EF4-FFF2-40B4-BE49-F238E27FC236}">
                <a16:creationId xmlns:a16="http://schemas.microsoft.com/office/drawing/2014/main" id="{209206E7-1ADC-4C4B-97A8-D1BCE000FDB3}"/>
              </a:ext>
            </a:extLst>
          </p:cNvPr>
          <p:cNvSpPr/>
          <p:nvPr/>
        </p:nvSpPr>
        <p:spPr>
          <a:xfrm>
            <a:off x="275166" y="235636"/>
            <a:ext cx="6328833" cy="353943"/>
          </a:xfrm>
          <a:prstGeom prst="rect">
            <a:avLst/>
          </a:prstGeom>
        </p:spPr>
        <p:txBody>
          <a:bodyPr wrap="square">
            <a:spAutoFit/>
          </a:bodyPr>
          <a:lstStyle/>
          <a:p>
            <a:pPr algn="ctr">
              <a:spcAft>
                <a:spcPts val="0"/>
              </a:spcAft>
            </a:pPr>
            <a:r>
              <a:rPr lang="en-US" sz="1700" b="1" dirty="0" err="1">
                <a:latin typeface="Avenir Next Heavy" panose="020B0503020202020204" pitchFamily="34" charset="0"/>
                <a:ea typeface="Calibri" panose="020F0502020204030204" pitchFamily="34" charset="0"/>
                <a:cs typeface="Calibri" panose="020F0502020204030204" pitchFamily="34" charset="0"/>
              </a:rPr>
              <a:t>Ayudando</a:t>
            </a:r>
            <a:r>
              <a:rPr lang="en-US" sz="1700" b="1" dirty="0">
                <a:latin typeface="Avenir Next Heavy" panose="020B0503020202020204" pitchFamily="34" charset="0"/>
                <a:ea typeface="Calibri" panose="020F0502020204030204" pitchFamily="34" charset="0"/>
                <a:cs typeface="Calibri" panose="020F0502020204030204" pitchFamily="34" charset="0"/>
              </a:rPr>
              <a:t> a </a:t>
            </a:r>
            <a:r>
              <a:rPr lang="en-US" sz="1700" b="1" dirty="0" err="1">
                <a:latin typeface="Avenir Next Heavy" panose="020B0503020202020204" pitchFamily="34" charset="0"/>
                <a:ea typeface="Calibri" panose="020F0502020204030204" pitchFamily="34" charset="0"/>
                <a:cs typeface="Calibri" panose="020F0502020204030204" pitchFamily="34" charset="0"/>
              </a:rPr>
              <a:t>su</a:t>
            </a:r>
            <a:r>
              <a:rPr lang="en-US" sz="1700" b="1" dirty="0">
                <a:latin typeface="Avenir Next Heavy" panose="020B0503020202020204" pitchFamily="34" charset="0"/>
                <a:ea typeface="Calibri" panose="020F0502020204030204" pitchFamily="34" charset="0"/>
                <a:cs typeface="Calibri" panose="020F0502020204030204" pitchFamily="34" charset="0"/>
              </a:rPr>
              <a:t> </a:t>
            </a:r>
            <a:r>
              <a:rPr lang="en-US" sz="1700" b="1" dirty="0" err="1">
                <a:latin typeface="Avenir Next Heavy" panose="020B0503020202020204" pitchFamily="34" charset="0"/>
                <a:ea typeface="Calibri" panose="020F0502020204030204" pitchFamily="34" charset="0"/>
                <a:cs typeface="Calibri" panose="020F0502020204030204" pitchFamily="34" charset="0"/>
              </a:rPr>
              <a:t>estudiante</a:t>
            </a:r>
            <a:r>
              <a:rPr lang="en-US" sz="1700" b="1" dirty="0">
                <a:latin typeface="Avenir Next Heavy" panose="020B0503020202020204" pitchFamily="34" charset="0"/>
                <a:ea typeface="Calibri" panose="020F0502020204030204" pitchFamily="34" charset="0"/>
                <a:cs typeface="Calibri" panose="020F0502020204030204" pitchFamily="34" charset="0"/>
              </a:rPr>
              <a:t> a </a:t>
            </a:r>
            <a:r>
              <a:rPr lang="en-US" sz="1700" b="1" dirty="0" err="1">
                <a:latin typeface="Avenir Next Heavy" panose="020B0503020202020204" pitchFamily="34" charset="0"/>
                <a:ea typeface="Calibri" panose="020F0502020204030204" pitchFamily="34" charset="0"/>
                <a:cs typeface="Calibri" panose="020F0502020204030204" pitchFamily="34" charset="0"/>
              </a:rPr>
              <a:t>ser</a:t>
            </a:r>
            <a:r>
              <a:rPr lang="en-US" sz="1700" b="1" dirty="0">
                <a:latin typeface="Avenir Next Heavy" panose="020B0503020202020204" pitchFamily="34" charset="0"/>
                <a:ea typeface="Calibri" panose="020F0502020204030204" pitchFamily="34" charset="0"/>
                <a:cs typeface="Calibri" panose="020F0502020204030204" pitchFamily="34" charset="0"/>
              </a:rPr>
              <a:t> un </a:t>
            </a:r>
            <a:r>
              <a:rPr lang="en-US" sz="1700" b="1" dirty="0" err="1">
                <a:latin typeface="Avenir Next Heavy" panose="020B0503020202020204" pitchFamily="34" charset="0"/>
                <a:ea typeface="Calibri" panose="020F0502020204030204" pitchFamily="34" charset="0"/>
                <a:cs typeface="Calibri" panose="020F0502020204030204" pitchFamily="34" charset="0"/>
              </a:rPr>
              <a:t>estudiante</a:t>
            </a:r>
            <a:r>
              <a:rPr lang="en-US" sz="1700" b="1" dirty="0">
                <a:latin typeface="Avenir Next Heavy" panose="020B0503020202020204" pitchFamily="34" charset="0"/>
                <a:ea typeface="Calibri" panose="020F0502020204030204" pitchFamily="34" charset="0"/>
                <a:cs typeface="Calibri" panose="020F0502020204030204" pitchFamily="34" charset="0"/>
              </a:rPr>
              <a:t> </a:t>
            </a:r>
            <a:r>
              <a:rPr lang="en-US" sz="1700" b="1" dirty="0" err="1">
                <a:latin typeface="Avenir Next Heavy" panose="020B0503020202020204" pitchFamily="34" charset="0"/>
                <a:ea typeface="Calibri" panose="020F0502020204030204" pitchFamily="34" charset="0"/>
                <a:cs typeface="Calibri" panose="020F0502020204030204" pitchFamily="34" charset="0"/>
              </a:rPr>
              <a:t>exitoso</a:t>
            </a:r>
            <a:endParaRPr lang="en-US" sz="1700" b="1" dirty="0">
              <a:latin typeface="Avenir Next Heavy" panose="020B0503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382C1391-D147-C64C-93BE-B8107D5FE13E}"/>
              </a:ext>
            </a:extLst>
          </p:cNvPr>
          <p:cNvSpPr/>
          <p:nvPr/>
        </p:nvSpPr>
        <p:spPr>
          <a:xfrm>
            <a:off x="306914" y="2912530"/>
            <a:ext cx="6265333" cy="353943"/>
          </a:xfrm>
          <a:prstGeom prst="rect">
            <a:avLst/>
          </a:prstGeom>
        </p:spPr>
        <p:txBody>
          <a:bodyPr wrap="square">
            <a:spAutoFit/>
          </a:bodyPr>
          <a:lstStyle/>
          <a:p>
            <a:pPr algn="ctr"/>
            <a:r>
              <a:rPr lang="en-US" sz="1700" b="1" dirty="0" err="1">
                <a:latin typeface="Avenir Next Heavy" panose="020B0503020202020204" pitchFamily="34" charset="0"/>
              </a:rPr>
              <a:t>Consejos</a:t>
            </a:r>
            <a:r>
              <a:rPr lang="en-US" sz="1700" b="1" dirty="0">
                <a:latin typeface="Avenir Next Heavy" panose="020B0503020202020204" pitchFamily="34" charset="0"/>
              </a:rPr>
              <a:t> </a:t>
            </a:r>
            <a:r>
              <a:rPr lang="en-US" sz="1700" b="1" dirty="0" err="1">
                <a:latin typeface="Avenir Next Heavy" panose="020B0503020202020204" pitchFamily="34" charset="0"/>
              </a:rPr>
              <a:t>útiles</a:t>
            </a:r>
            <a:r>
              <a:rPr lang="en-US" sz="1700" b="1" dirty="0">
                <a:latin typeface="Avenir Next Heavy" panose="020B0503020202020204" pitchFamily="34" charset="0"/>
              </a:rPr>
              <a:t> para </a:t>
            </a:r>
            <a:r>
              <a:rPr lang="en-US" sz="1700" b="1" dirty="0" err="1">
                <a:latin typeface="Avenir Next Heavy" panose="020B0503020202020204" pitchFamily="34" charset="0"/>
              </a:rPr>
              <a:t>apoyar</a:t>
            </a:r>
            <a:r>
              <a:rPr lang="en-US" sz="1700" b="1" dirty="0">
                <a:latin typeface="Avenir Next Heavy" panose="020B0503020202020204" pitchFamily="34" charset="0"/>
              </a:rPr>
              <a:t> a </a:t>
            </a:r>
            <a:r>
              <a:rPr lang="en-US" sz="1700" b="1" dirty="0" err="1">
                <a:latin typeface="Avenir Next Heavy" panose="020B0503020202020204" pitchFamily="34" charset="0"/>
              </a:rPr>
              <a:t>su</a:t>
            </a:r>
            <a:r>
              <a:rPr lang="en-US" sz="1700" b="1" dirty="0">
                <a:latin typeface="Avenir Next Heavy" panose="020B0503020202020204" pitchFamily="34" charset="0"/>
              </a:rPr>
              <a:t> </a:t>
            </a:r>
            <a:r>
              <a:rPr lang="en-US" sz="1700" b="1" dirty="0" err="1">
                <a:latin typeface="Avenir Next Heavy" panose="020B0503020202020204" pitchFamily="34" charset="0"/>
              </a:rPr>
              <a:t>estudiante</a:t>
            </a:r>
            <a:endParaRPr lang="en-US" sz="1700" b="1" dirty="0">
              <a:latin typeface="Avenir Next Heavy" panose="020B0503020202020204" pitchFamily="34" charset="0"/>
            </a:endParaRPr>
          </a:p>
        </p:txBody>
      </p:sp>
      <p:grpSp>
        <p:nvGrpSpPr>
          <p:cNvPr id="12" name="Group 11">
            <a:extLst>
              <a:ext uri="{FF2B5EF4-FFF2-40B4-BE49-F238E27FC236}">
                <a16:creationId xmlns:a16="http://schemas.microsoft.com/office/drawing/2014/main" id="{2FE7ED33-DF99-6540-865E-6A5C4187711B}"/>
              </a:ext>
            </a:extLst>
          </p:cNvPr>
          <p:cNvGrpSpPr/>
          <p:nvPr/>
        </p:nvGrpSpPr>
        <p:grpSpPr>
          <a:xfrm>
            <a:off x="159421" y="3371292"/>
            <a:ext cx="6729647" cy="5632311"/>
            <a:chOff x="159421" y="3489823"/>
            <a:chExt cx="6729647" cy="5632311"/>
          </a:xfrm>
        </p:grpSpPr>
        <p:pic>
          <p:nvPicPr>
            <p:cNvPr id="7" name="Picture 6">
              <a:extLst>
                <a:ext uri="{FF2B5EF4-FFF2-40B4-BE49-F238E27FC236}">
                  <a16:creationId xmlns:a16="http://schemas.microsoft.com/office/drawing/2014/main" id="{9CC33E42-8466-4F4E-BF96-0DCF584BE5BF}"/>
                </a:ext>
              </a:extLst>
            </p:cNvPr>
            <p:cNvPicPr>
              <a:picLocks noChangeAspect="1"/>
            </p:cNvPicPr>
            <p:nvPr/>
          </p:nvPicPr>
          <p:blipFill>
            <a:blip r:embed="rId2"/>
            <a:stretch>
              <a:fillRect/>
            </a:stretch>
          </p:blipFill>
          <p:spPr>
            <a:xfrm>
              <a:off x="159421" y="3525689"/>
              <a:ext cx="464314" cy="464314"/>
            </a:xfrm>
            <a:prstGeom prst="rect">
              <a:avLst/>
            </a:prstGeom>
          </p:spPr>
        </p:pic>
        <p:sp>
          <p:nvSpPr>
            <p:cNvPr id="8" name="Rectangle 7">
              <a:extLst>
                <a:ext uri="{FF2B5EF4-FFF2-40B4-BE49-F238E27FC236}">
                  <a16:creationId xmlns:a16="http://schemas.microsoft.com/office/drawing/2014/main" id="{39B16D50-BBEF-064F-A56C-FBA981B991C3}"/>
                </a:ext>
              </a:extLst>
            </p:cNvPr>
            <p:cNvSpPr/>
            <p:nvPr/>
          </p:nvSpPr>
          <p:spPr>
            <a:xfrm>
              <a:off x="623735" y="3489823"/>
              <a:ext cx="6265333" cy="5632311"/>
            </a:xfrm>
            <a:prstGeom prst="rect">
              <a:avLst/>
            </a:prstGeom>
          </p:spPr>
          <p:txBody>
            <a:bodyPr wrap="square">
              <a:spAutoFit/>
            </a:bodyPr>
            <a:lstStyle/>
            <a:p>
              <a:r>
                <a:rPr lang="en-US" sz="1600" b="1" dirty="0">
                  <a:latin typeface="Avenir" panose="02000503020000020003" pitchFamily="2" charset="0"/>
                </a:rPr>
                <a:t>Cree un </a:t>
              </a:r>
              <a:r>
                <a:rPr lang="en-US" sz="1600" b="1" dirty="0" err="1">
                  <a:latin typeface="Avenir" panose="02000503020000020003" pitchFamily="2" charset="0"/>
                </a:rPr>
                <a:t>espacio</a:t>
              </a:r>
              <a:r>
                <a:rPr lang="en-US" sz="1600" b="1" dirty="0">
                  <a:latin typeface="Avenir" panose="02000503020000020003" pitchFamily="2" charset="0"/>
                </a:rPr>
                <a:t> de </a:t>
              </a:r>
              <a:r>
                <a:rPr lang="en-US" sz="1600" b="1" dirty="0" err="1">
                  <a:latin typeface="Avenir" panose="02000503020000020003" pitchFamily="2" charset="0"/>
                </a:rPr>
                <a:t>aprendizaje</a:t>
              </a:r>
              <a:r>
                <a:rPr lang="en-US" sz="1600" b="1" dirty="0">
                  <a:latin typeface="Avenir" panose="02000503020000020003" pitchFamily="2" charset="0"/>
                </a:rPr>
                <a:t> </a:t>
              </a:r>
              <a:r>
                <a:rPr lang="en-US" sz="1400" dirty="0">
                  <a:latin typeface="Avenir" panose="02000503020000020003" pitchFamily="2" charset="0"/>
                </a:rPr>
                <a:t>que </a:t>
              </a:r>
              <a:r>
                <a:rPr lang="en-US" sz="1400" dirty="0" err="1">
                  <a:latin typeface="Avenir" panose="02000503020000020003" pitchFamily="2" charset="0"/>
                </a:rPr>
                <a:t>fomente</a:t>
              </a:r>
              <a:r>
                <a:rPr lang="en-US" sz="1400" dirty="0">
                  <a:latin typeface="Avenir" panose="02000503020000020003" pitchFamily="2" charset="0"/>
                </a:rPr>
                <a:t> el </a:t>
              </a:r>
              <a:r>
                <a:rPr lang="en-US" sz="1400" dirty="0" err="1">
                  <a:latin typeface="Avenir" panose="02000503020000020003" pitchFamily="2" charset="0"/>
                </a:rPr>
                <a:t>aprendizaje</a:t>
              </a:r>
              <a:r>
                <a:rPr lang="en-US" sz="1400" dirty="0">
                  <a:latin typeface="Avenir" panose="02000503020000020003" pitchFamily="2" charset="0"/>
                </a:rPr>
                <a:t> </a:t>
              </a:r>
              <a:r>
                <a:rPr lang="en-US" sz="1400" dirty="0" err="1">
                  <a:latin typeface="Avenir" panose="02000503020000020003" pitchFamily="2" charset="0"/>
                </a:rPr>
                <a:t>exitoso</a:t>
              </a:r>
              <a:r>
                <a:rPr lang="en-US" sz="1400" dirty="0">
                  <a:latin typeface="Avenir" panose="02000503020000020003" pitchFamily="2" charset="0"/>
                </a:rPr>
                <a:t> (</a:t>
              </a:r>
              <a:r>
                <a:rPr lang="en-US" sz="1400" dirty="0" err="1">
                  <a:latin typeface="Avenir" panose="02000503020000020003" pitchFamily="2" charset="0"/>
                </a:rPr>
                <a:t>consulte</a:t>
              </a:r>
              <a:r>
                <a:rPr lang="en-US" sz="1400" dirty="0">
                  <a:latin typeface="Avenir" panose="02000503020000020003" pitchFamily="2" charset="0"/>
                </a:rPr>
                <a:t> el </a:t>
              </a:r>
              <a:r>
                <a:rPr lang="en-US" sz="1400" dirty="0" err="1">
                  <a:latin typeface="Avenir" panose="02000503020000020003" pitchFamily="2" charset="0"/>
                </a:rPr>
                <a:t>documento</a:t>
              </a:r>
              <a:r>
                <a:rPr lang="en-US" sz="1400" dirty="0">
                  <a:latin typeface="Avenir" panose="02000503020000020003" pitchFamily="2" charset="0"/>
                </a:rPr>
                <a:t> “</a:t>
              </a:r>
              <a:r>
                <a:rPr lang="en-US" sz="1400" dirty="0" err="1">
                  <a:latin typeface="Avenir" panose="02000503020000020003" pitchFamily="2" charset="0"/>
                </a:rPr>
                <a:t>Creación</a:t>
              </a:r>
              <a:r>
                <a:rPr lang="en-US" sz="1400" dirty="0">
                  <a:latin typeface="Avenir" panose="02000503020000020003" pitchFamily="2" charset="0"/>
                </a:rPr>
                <a:t> de un </a:t>
              </a:r>
              <a:r>
                <a:rPr lang="en-US" sz="1400" dirty="0" err="1">
                  <a:latin typeface="Avenir" panose="02000503020000020003" pitchFamily="2" charset="0"/>
                </a:rPr>
                <a:t>espacio</a:t>
              </a:r>
              <a:r>
                <a:rPr lang="en-US" sz="1400" dirty="0">
                  <a:latin typeface="Avenir" panose="02000503020000020003" pitchFamily="2" charset="0"/>
                </a:rPr>
                <a:t> de </a:t>
              </a:r>
              <a:r>
                <a:rPr lang="en-US" sz="1400" dirty="0" err="1">
                  <a:latin typeface="Avenir" panose="02000503020000020003" pitchFamily="2" charset="0"/>
                </a:rPr>
                <a:t>aprendizaje</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casa”).</a:t>
              </a:r>
            </a:p>
            <a:p>
              <a:endParaRPr lang="en-US" sz="1400" dirty="0">
                <a:latin typeface="Avenir" panose="02000503020000020003" pitchFamily="2" charset="0"/>
              </a:endParaRPr>
            </a:p>
            <a:p>
              <a:r>
                <a:rPr lang="en-US" sz="1600" b="1" dirty="0" err="1">
                  <a:latin typeface="Avenir" panose="02000503020000020003" pitchFamily="2" charset="0"/>
                </a:rPr>
                <a:t>Desarrolle</a:t>
              </a:r>
              <a:r>
                <a:rPr lang="en-US" sz="1600" b="1" dirty="0">
                  <a:latin typeface="Avenir" panose="02000503020000020003" pitchFamily="2" charset="0"/>
                </a:rPr>
                <a:t> un </a:t>
              </a:r>
              <a:r>
                <a:rPr lang="en-US" sz="1600" b="1" dirty="0" err="1">
                  <a:latin typeface="Avenir" panose="02000503020000020003" pitchFamily="2" charset="0"/>
                </a:rPr>
                <a:t>horario</a:t>
              </a:r>
              <a:r>
                <a:rPr lang="en-US" sz="1600" b="1" dirty="0">
                  <a:latin typeface="Avenir" panose="02000503020000020003" pitchFamily="2" charset="0"/>
                </a:rPr>
                <a:t> de </a:t>
              </a:r>
              <a:r>
                <a:rPr lang="en-US" sz="1600" b="1" dirty="0" err="1">
                  <a:latin typeface="Avenir" panose="02000503020000020003" pitchFamily="2" charset="0"/>
                </a:rPr>
                <a:t>aprendizaje</a:t>
              </a:r>
              <a:r>
                <a:rPr lang="en-US" sz="1600" b="1" dirty="0">
                  <a:latin typeface="Avenir" panose="02000503020000020003" pitchFamily="2" charset="0"/>
                </a:rPr>
                <a:t> </a:t>
              </a:r>
              <a:r>
                <a:rPr lang="en-US" sz="1600" b="1" dirty="0" err="1">
                  <a:latin typeface="Avenir" panose="02000503020000020003" pitchFamily="2" charset="0"/>
                </a:rPr>
                <a:t>diario</a:t>
              </a:r>
              <a:r>
                <a:rPr lang="en-US" sz="1600" b="1" dirty="0">
                  <a:latin typeface="Avenir" panose="02000503020000020003" pitchFamily="2" charset="0"/>
                </a:rPr>
                <a:t> </a:t>
              </a:r>
              <a:r>
                <a:rPr lang="en-US" sz="1400" dirty="0">
                  <a:latin typeface="Avenir" panose="02000503020000020003" pitchFamily="2" charset="0"/>
                </a:rPr>
                <a:t>con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 y </a:t>
              </a:r>
              <a:r>
                <a:rPr lang="en-US" sz="1400" dirty="0" err="1">
                  <a:latin typeface="Avenir" panose="02000503020000020003" pitchFamily="2" charset="0"/>
                </a:rPr>
                <a:t>ayúdelo</a:t>
              </a:r>
              <a:r>
                <a:rPr lang="en-US" sz="1400" dirty="0">
                  <a:latin typeface="Avenir" panose="02000503020000020003" pitchFamily="2" charset="0"/>
                </a:rPr>
                <a:t> a </a:t>
              </a:r>
              <a:r>
                <a:rPr lang="en-US" sz="1400" dirty="0" err="1">
                  <a:latin typeface="Avenir" panose="02000503020000020003" pitchFamily="2" charset="0"/>
                </a:rPr>
                <a:t>mantener</a:t>
              </a:r>
              <a:r>
                <a:rPr lang="en-US" sz="1400" dirty="0">
                  <a:latin typeface="Avenir" panose="02000503020000020003" pitchFamily="2" charset="0"/>
                </a:rPr>
                <a:t> ese </a:t>
              </a:r>
              <a:r>
                <a:rPr lang="en-US" sz="1400" dirty="0" err="1">
                  <a:latin typeface="Avenir" panose="02000503020000020003" pitchFamily="2" charset="0"/>
                </a:rPr>
                <a:t>horario</a:t>
              </a:r>
              <a:r>
                <a:rPr lang="en-US" sz="1400" dirty="0">
                  <a:latin typeface="Avenir" panose="02000503020000020003" pitchFamily="2" charset="0"/>
                </a:rPr>
                <a:t> </a:t>
              </a:r>
              <a:r>
                <a:rPr lang="en-US" sz="1400" dirty="0" err="1">
                  <a:latin typeface="Avenir" panose="02000503020000020003" pitchFamily="2" charset="0"/>
                </a:rPr>
                <a:t>durante</a:t>
              </a:r>
              <a:r>
                <a:rPr lang="en-US" sz="1400" dirty="0">
                  <a:latin typeface="Avenir" panose="02000503020000020003" pitchFamily="2" charset="0"/>
                </a:rPr>
                <a:t> </a:t>
              </a:r>
              <a:r>
                <a:rPr lang="en-US" sz="1400" dirty="0" err="1">
                  <a:latin typeface="Avenir" panose="02000503020000020003" pitchFamily="2" charset="0"/>
                </a:rPr>
                <a:t>todo</a:t>
              </a:r>
              <a:r>
                <a:rPr lang="en-US" sz="1400" dirty="0">
                  <a:latin typeface="Avenir" panose="02000503020000020003" pitchFamily="2" charset="0"/>
                </a:rPr>
                <a:t> el </a:t>
              </a:r>
              <a:r>
                <a:rPr lang="en-US" sz="1400" dirty="0" err="1">
                  <a:latin typeface="Avenir" panose="02000503020000020003" pitchFamily="2" charset="0"/>
                </a:rPr>
                <a:t>año</a:t>
              </a:r>
              <a:r>
                <a:rPr lang="en-US" sz="1400" dirty="0">
                  <a:latin typeface="Avenir" panose="02000503020000020003" pitchFamily="2" charset="0"/>
                </a:rPr>
                <a:t>. Ese </a:t>
              </a:r>
              <a:r>
                <a:rPr lang="en-US" sz="1400" dirty="0" err="1">
                  <a:latin typeface="Avenir" panose="02000503020000020003" pitchFamily="2" charset="0"/>
                </a:rPr>
                <a:t>programa</a:t>
              </a:r>
              <a:r>
                <a:rPr lang="en-US" sz="1400" dirty="0">
                  <a:latin typeface="Avenir" panose="02000503020000020003" pitchFamily="2" charset="0"/>
                </a:rPr>
                <a:t> </a:t>
              </a:r>
              <a:r>
                <a:rPr lang="en-US" sz="1400" dirty="0" err="1">
                  <a:latin typeface="Avenir" panose="02000503020000020003" pitchFamily="2" charset="0"/>
                </a:rPr>
                <a:t>debe</a:t>
              </a:r>
              <a:r>
                <a:rPr lang="en-US" sz="1400" dirty="0">
                  <a:latin typeface="Avenir" panose="02000503020000020003" pitchFamily="2" charset="0"/>
                </a:rPr>
                <a:t> </a:t>
              </a:r>
              <a:r>
                <a:rPr lang="en-US" sz="1400" dirty="0" err="1">
                  <a:latin typeface="Avenir" panose="02000503020000020003" pitchFamily="2" charset="0"/>
                </a:rPr>
                <a:t>incluir</a:t>
              </a:r>
              <a:r>
                <a:rPr lang="en-US" sz="1400" dirty="0">
                  <a:latin typeface="Avenir" panose="02000503020000020003" pitchFamily="2" charset="0"/>
                </a:rPr>
                <a:t> lo </a:t>
              </a:r>
              <a:r>
                <a:rPr lang="en-US" sz="1400" dirty="0" err="1">
                  <a:latin typeface="Avenir" panose="02000503020000020003" pitchFamily="2" charset="0"/>
                </a:rPr>
                <a:t>siguiente</a:t>
              </a:r>
              <a:r>
                <a:rPr lang="en-US" sz="1400" dirty="0">
                  <a:latin typeface="Avenir" panose="02000503020000020003" pitchFamily="2" charset="0"/>
                </a:rPr>
                <a:t>:</a:t>
              </a:r>
            </a:p>
            <a:p>
              <a:pPr marL="285750" indent="-285750">
                <a:buFont typeface="Arial" panose="020B0604020202020204" pitchFamily="34" charset="0"/>
                <a:buChar char="•"/>
              </a:pPr>
              <a:r>
                <a:rPr lang="en-US" sz="1400" dirty="0">
                  <a:latin typeface="Avenir" panose="02000503020000020003" pitchFamily="2" charset="0"/>
                </a:rPr>
                <a:t>Un </a:t>
              </a:r>
              <a:r>
                <a:rPr lang="en-US" sz="1400" dirty="0" err="1">
                  <a:latin typeface="Avenir" panose="02000503020000020003" pitchFamily="2" charset="0"/>
                </a:rPr>
                <a:t>horario</a:t>
              </a:r>
              <a:r>
                <a:rPr lang="en-US" sz="1400" dirty="0">
                  <a:latin typeface="Avenir" panose="02000503020000020003" pitchFamily="2" charset="0"/>
                </a:rPr>
                <a:t> </a:t>
              </a:r>
              <a:r>
                <a:rPr lang="en-US" sz="1400" dirty="0" err="1">
                  <a:latin typeface="Avenir" panose="02000503020000020003" pitchFamily="2" charset="0"/>
                </a:rPr>
                <a:t>constante</a:t>
              </a:r>
              <a:r>
                <a:rPr lang="en-US" sz="1400" dirty="0">
                  <a:latin typeface="Avenir" panose="02000503020000020003" pitchFamily="2" charset="0"/>
                </a:rPr>
                <a:t> para </a:t>
              </a:r>
              <a:r>
                <a:rPr lang="en-US" sz="1400" dirty="0" err="1">
                  <a:latin typeface="Avenir" panose="02000503020000020003" pitchFamily="2" charset="0"/>
                </a:rPr>
                <a:t>despertarse</a:t>
              </a:r>
              <a:r>
                <a:rPr lang="en-US" sz="1400" dirty="0">
                  <a:latin typeface="Avenir" panose="02000503020000020003" pitchFamily="2" charset="0"/>
                </a:rPr>
                <a:t> y </a:t>
              </a:r>
              <a:r>
                <a:rPr lang="en-US" sz="1400" dirty="0" err="1">
                  <a:latin typeface="Avenir" panose="02000503020000020003" pitchFamily="2" charset="0"/>
                </a:rPr>
                <a:t>acostarse</a:t>
              </a:r>
              <a:endParaRPr lang="en-US" sz="1400" dirty="0">
                <a:latin typeface="Avenir" panose="02000503020000020003" pitchFamily="2" charset="0"/>
              </a:endParaRPr>
            </a:p>
            <a:p>
              <a:pPr marL="285750" indent="-285750">
                <a:buFont typeface="Arial" panose="020B0604020202020204" pitchFamily="34" charset="0"/>
                <a:buChar char="•"/>
              </a:pPr>
              <a:r>
                <a:rPr lang="en-US" sz="1400" dirty="0" err="1">
                  <a:latin typeface="Avenir" panose="02000503020000020003" pitchFamily="2" charset="0"/>
                </a:rPr>
                <a:t>Tiempo</a:t>
              </a:r>
              <a:r>
                <a:rPr lang="en-US" sz="1400" dirty="0">
                  <a:latin typeface="Avenir" panose="02000503020000020003" pitchFamily="2" charset="0"/>
                </a:rPr>
                <a:t> </a:t>
              </a:r>
              <a:r>
                <a:rPr lang="en-US" sz="1400" dirty="0" err="1">
                  <a:latin typeface="Avenir" panose="02000503020000020003" pitchFamily="2" charset="0"/>
                </a:rPr>
                <a:t>programado</a:t>
              </a:r>
              <a:r>
                <a:rPr lang="en-US" sz="1400" dirty="0">
                  <a:latin typeface="Avenir" panose="02000503020000020003" pitchFamily="2" charset="0"/>
                </a:rPr>
                <a:t> para </a:t>
              </a:r>
              <a:r>
                <a:rPr lang="en-US" sz="1400" dirty="0" err="1">
                  <a:latin typeface="Avenir" panose="02000503020000020003" pitchFamily="2" charset="0"/>
                </a:rPr>
                <a:t>cada</a:t>
              </a:r>
              <a:r>
                <a:rPr lang="en-US" sz="1400" dirty="0">
                  <a:latin typeface="Avenir" panose="02000503020000020003" pitchFamily="2" charset="0"/>
                </a:rPr>
                <a:t> </a:t>
              </a:r>
              <a:r>
                <a:rPr lang="en-US" sz="1400" dirty="0" err="1">
                  <a:latin typeface="Avenir" panose="02000503020000020003" pitchFamily="2" charset="0"/>
                </a:rPr>
                <a:t>clase</a:t>
              </a:r>
              <a:r>
                <a:rPr lang="en-US" sz="1400" dirty="0">
                  <a:latin typeface="Avenir" panose="02000503020000020003" pitchFamily="2" charset="0"/>
                </a:rPr>
                <a:t> que </a:t>
              </a:r>
              <a:r>
                <a:rPr lang="en-US" sz="1400" dirty="0" err="1">
                  <a:latin typeface="Avenir" panose="02000503020000020003" pitchFamily="2" charset="0"/>
                </a:rPr>
                <a:t>incluye</a:t>
              </a:r>
              <a:r>
                <a:rPr lang="en-US" sz="1400" dirty="0">
                  <a:latin typeface="Avenir" panose="02000503020000020003" pitchFamily="2" charset="0"/>
                </a:rPr>
                <a:t>:</a:t>
              </a:r>
            </a:p>
            <a:p>
              <a:pPr marL="742950" lvl="1" indent="-285750">
                <a:buFont typeface="Arial" panose="020B0604020202020204" pitchFamily="34" charset="0"/>
                <a:buChar char="•"/>
              </a:pPr>
              <a:r>
                <a:rPr lang="en-US" sz="1400" dirty="0" err="1">
                  <a:latin typeface="Avenir" panose="02000503020000020003" pitchFamily="2" charset="0"/>
                </a:rPr>
                <a:t>Tiempos</a:t>
              </a:r>
              <a:r>
                <a:rPr lang="en-US" sz="1400" dirty="0">
                  <a:latin typeface="Avenir" panose="02000503020000020003" pitchFamily="2" charset="0"/>
                </a:rPr>
                <a:t> de zoom de </a:t>
              </a:r>
              <a:r>
                <a:rPr lang="en-US" sz="1400" dirty="0" err="1">
                  <a:latin typeface="Avenir" panose="02000503020000020003" pitchFamily="2" charset="0"/>
                </a:rPr>
                <a:t>clase</a:t>
              </a:r>
              <a:endParaRPr lang="en-US" sz="1400" dirty="0">
                <a:latin typeface="Avenir" panose="02000503020000020003" pitchFamily="2" charset="0"/>
              </a:endParaRPr>
            </a:p>
            <a:p>
              <a:pPr marL="742950" lvl="1" indent="-285750">
                <a:buFont typeface="Arial" panose="020B0604020202020204" pitchFamily="34" charset="0"/>
                <a:buChar char="•"/>
              </a:pPr>
              <a:r>
                <a:rPr lang="en-US" sz="1400" dirty="0" err="1">
                  <a:latin typeface="Avenir" panose="02000503020000020003" pitchFamily="2" charset="0"/>
                </a:rPr>
                <a:t>Es</a:t>
              </a:r>
              <a:r>
                <a:rPr lang="en-US" sz="1400" dirty="0">
                  <a:latin typeface="Avenir" panose="02000503020000020003" pitchFamily="2" charset="0"/>
                </a:rPr>
                <a:t> hora de </a:t>
              </a:r>
              <a:r>
                <a:rPr lang="en-US" sz="1400" dirty="0" err="1">
                  <a:latin typeface="Avenir" panose="02000503020000020003" pitchFamily="2" charset="0"/>
                </a:rPr>
                <a:t>trabajar</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las </a:t>
              </a:r>
              <a:r>
                <a:rPr lang="en-US" sz="1400" dirty="0" err="1">
                  <a:latin typeface="Avenir" panose="02000503020000020003" pitchFamily="2" charset="0"/>
                </a:rPr>
                <a:t>tareas</a:t>
              </a:r>
              <a:r>
                <a:rPr lang="en-US" sz="1400" dirty="0">
                  <a:latin typeface="Avenir" panose="02000503020000020003" pitchFamily="2" charset="0"/>
                </a:rPr>
                <a:t> de la </a:t>
              </a:r>
              <a:r>
                <a:rPr lang="en-US" sz="1400" dirty="0" err="1">
                  <a:latin typeface="Avenir" panose="02000503020000020003" pitchFamily="2" charset="0"/>
                </a:rPr>
                <a:t>clase</a:t>
              </a:r>
              <a:r>
                <a:rPr lang="en-US" sz="1400" dirty="0">
                  <a:latin typeface="Avenir" panose="02000503020000020003" pitchFamily="2" charset="0"/>
                </a:rPr>
                <a:t>.</a:t>
              </a:r>
            </a:p>
            <a:p>
              <a:pPr marL="285750" indent="-285750">
                <a:buFont typeface="Arial" panose="020B0604020202020204" pitchFamily="34" charset="0"/>
                <a:buChar char="•"/>
              </a:pPr>
              <a:r>
                <a:rPr lang="en-US" sz="1400" dirty="0" err="1">
                  <a:latin typeface="Avenir" panose="02000503020000020003" pitchFamily="2" charset="0"/>
                </a:rPr>
                <a:t>Varios</a:t>
              </a:r>
              <a:r>
                <a:rPr lang="en-US" sz="1400" dirty="0">
                  <a:latin typeface="Avenir" panose="02000503020000020003" pitchFamily="2" charset="0"/>
                </a:rPr>
                <a:t> </a:t>
              </a:r>
              <a:r>
                <a:rPr lang="en-US" sz="1400" dirty="0" err="1">
                  <a:latin typeface="Avenir" panose="02000503020000020003" pitchFamily="2" charset="0"/>
                </a:rPr>
                <a:t>descansos</a:t>
              </a:r>
              <a:r>
                <a:rPr lang="en-US" sz="1400" dirty="0">
                  <a:latin typeface="Avenir" panose="02000503020000020003" pitchFamily="2" charset="0"/>
                </a:rPr>
                <a:t> </a:t>
              </a:r>
              <a:r>
                <a:rPr lang="en-US" sz="1400" dirty="0" err="1">
                  <a:latin typeface="Avenir" panose="02000503020000020003" pitchFamily="2" charset="0"/>
                </a:rPr>
                <a:t>cerebrales</a:t>
              </a:r>
              <a:r>
                <a:rPr lang="en-US" sz="1400" dirty="0">
                  <a:latin typeface="Avenir" panose="02000503020000020003" pitchFamily="2" charset="0"/>
                </a:rPr>
                <a:t> a lo largo del </a:t>
              </a:r>
              <a:r>
                <a:rPr lang="en-US" sz="1400" dirty="0" err="1">
                  <a:latin typeface="Avenir" panose="02000503020000020003" pitchFamily="2" charset="0"/>
                </a:rPr>
                <a:t>día</a:t>
              </a:r>
              <a:r>
                <a:rPr lang="en-US" sz="1400" dirty="0">
                  <a:latin typeface="Avenir" panose="02000503020000020003" pitchFamily="2" charset="0"/>
                </a:rPr>
                <a:t> que </a:t>
              </a:r>
              <a:r>
                <a:rPr lang="en-US" sz="1400" dirty="0" err="1">
                  <a:latin typeface="Avenir" panose="02000503020000020003" pitchFamily="2" charset="0"/>
                </a:rPr>
                <a:t>incluyen</a:t>
              </a:r>
              <a:r>
                <a:rPr lang="en-US" sz="1400" dirty="0">
                  <a:latin typeface="Avenir" panose="02000503020000020003" pitchFamily="2" charset="0"/>
                </a:rPr>
                <a:t> </a:t>
              </a:r>
              <a:r>
                <a:rPr lang="en-US" sz="1400" dirty="0" err="1">
                  <a:latin typeface="Avenir" panose="02000503020000020003" pitchFamily="2" charset="0"/>
                </a:rPr>
                <a:t>algo</a:t>
              </a:r>
              <a:r>
                <a:rPr lang="en-US" sz="1400" dirty="0">
                  <a:latin typeface="Avenir" panose="02000503020000020003" pitchFamily="2" charset="0"/>
                </a:rPr>
                <a:t> </a:t>
              </a:r>
              <a:r>
                <a:rPr lang="en-US" sz="1400" dirty="0" err="1">
                  <a:latin typeface="Avenir" panose="02000503020000020003" pitchFamily="2" charset="0"/>
                </a:rPr>
                <a:t>activo</a:t>
              </a:r>
              <a:r>
                <a:rPr lang="en-US" sz="1400" dirty="0">
                  <a:latin typeface="Avenir" panose="02000503020000020003" pitchFamily="2" charset="0"/>
                </a:rPr>
                <a:t> y / o </a:t>
              </a:r>
              <a:r>
                <a:rPr lang="en-US" sz="1400" dirty="0" err="1">
                  <a:latin typeface="Avenir" panose="02000503020000020003" pitchFamily="2" charset="0"/>
                </a:rPr>
                <a:t>externo</a:t>
              </a:r>
              <a:endParaRPr lang="en-US" sz="1400" dirty="0">
                <a:latin typeface="Avenir" panose="02000503020000020003" pitchFamily="2" charset="0"/>
              </a:endParaRPr>
            </a:p>
            <a:p>
              <a:pPr marL="285750" indent="-285750">
                <a:buFont typeface="Arial" panose="020B0604020202020204" pitchFamily="34" charset="0"/>
                <a:buChar char="•"/>
              </a:pPr>
              <a:r>
                <a:rPr lang="en-US" sz="1400" dirty="0">
                  <a:latin typeface="Avenir" panose="02000503020000020003" pitchFamily="2" charset="0"/>
                </a:rPr>
                <a:t>Hora </a:t>
              </a:r>
              <a:r>
                <a:rPr lang="en-US" sz="1400" dirty="0" err="1">
                  <a:latin typeface="Avenir" panose="02000503020000020003" pitchFamily="2" charset="0"/>
                </a:rPr>
                <a:t>clara</a:t>
              </a:r>
              <a:r>
                <a:rPr lang="en-US" sz="1400" dirty="0">
                  <a:latin typeface="Avenir" panose="02000503020000020003" pitchFamily="2" charset="0"/>
                </a:rPr>
                <a:t> </a:t>
              </a:r>
              <a:r>
                <a:rPr lang="en-US" sz="1400" dirty="0" err="1">
                  <a:latin typeface="Avenir" panose="02000503020000020003" pitchFamily="2" charset="0"/>
                </a:rPr>
                <a:t>cuando</a:t>
              </a:r>
              <a:r>
                <a:rPr lang="en-US" sz="1400" dirty="0">
                  <a:latin typeface="Avenir" panose="02000503020000020003" pitchFamily="2" charset="0"/>
                </a:rPr>
                <a:t> </a:t>
              </a:r>
              <a:r>
                <a:rPr lang="en-US" sz="1400" dirty="0" err="1">
                  <a:latin typeface="Avenir" panose="02000503020000020003" pitchFamily="2" charset="0"/>
                </a:rPr>
                <a:t>concluye</a:t>
              </a:r>
              <a:r>
                <a:rPr lang="en-US" sz="1400" dirty="0">
                  <a:latin typeface="Avenir" panose="02000503020000020003" pitchFamily="2" charset="0"/>
                </a:rPr>
                <a:t> el </a:t>
              </a:r>
              <a:r>
                <a:rPr lang="en-US" sz="1400" dirty="0" err="1">
                  <a:latin typeface="Avenir" panose="02000503020000020003" pitchFamily="2" charset="0"/>
                </a:rPr>
                <a:t>trabajo</a:t>
              </a:r>
              <a:r>
                <a:rPr lang="en-US" sz="1400" dirty="0">
                  <a:latin typeface="Avenir" panose="02000503020000020003" pitchFamily="2" charset="0"/>
                </a:rPr>
                <a:t> escolar del </a:t>
              </a:r>
              <a:r>
                <a:rPr lang="en-US" sz="1400" dirty="0" err="1">
                  <a:latin typeface="Avenir" panose="02000503020000020003" pitchFamily="2" charset="0"/>
                </a:rPr>
                <a:t>día</a:t>
              </a:r>
              <a:endParaRPr lang="en-US" sz="1400" dirty="0">
                <a:latin typeface="Avenir" panose="02000503020000020003" pitchFamily="2" charset="0"/>
              </a:endParaRPr>
            </a:p>
            <a:p>
              <a:endParaRPr lang="en-US" sz="1400" dirty="0">
                <a:latin typeface="Avenir" panose="02000503020000020003" pitchFamily="2" charset="0"/>
              </a:endParaRPr>
            </a:p>
            <a:p>
              <a:r>
                <a:rPr lang="en-US" sz="1600" b="1" dirty="0" err="1">
                  <a:latin typeface="Avenir" panose="02000503020000020003" pitchFamily="2" charset="0"/>
                </a:rPr>
                <a:t>Mantente</a:t>
              </a:r>
              <a:r>
                <a:rPr lang="en-US" sz="1600" b="1" dirty="0">
                  <a:latin typeface="Avenir" panose="02000503020000020003" pitchFamily="2" charset="0"/>
                </a:rPr>
                <a:t> </a:t>
              </a:r>
              <a:r>
                <a:rPr lang="en-US" sz="1600" b="1" dirty="0" err="1">
                  <a:latin typeface="Avenir" panose="02000503020000020003" pitchFamily="2" charset="0"/>
                </a:rPr>
                <a:t>informado</a:t>
              </a:r>
              <a:endParaRPr lang="en-US" sz="1600" b="1" dirty="0">
                <a:latin typeface="Avenir" panose="02000503020000020003" pitchFamily="2" charset="0"/>
              </a:endParaRPr>
            </a:p>
            <a:p>
              <a:pPr marL="285750" indent="-285750">
                <a:buFont typeface="Arial" panose="020B0604020202020204" pitchFamily="34" charset="0"/>
                <a:buChar char="•"/>
              </a:pPr>
              <a:r>
                <a:rPr lang="en-US" sz="1400" dirty="0" err="1">
                  <a:latin typeface="Avenir" panose="02000503020000020003" pitchFamily="2" charset="0"/>
                </a:rPr>
                <a:t>Regístrese</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Canvas para </a:t>
              </a:r>
              <a:r>
                <a:rPr lang="en-US" sz="1400" dirty="0" err="1">
                  <a:latin typeface="Avenir" panose="02000503020000020003" pitchFamily="2" charset="0"/>
                </a:rPr>
                <a:t>ser</a:t>
              </a:r>
              <a:r>
                <a:rPr lang="en-US" sz="1400" dirty="0">
                  <a:latin typeface="Avenir" panose="02000503020000020003" pitchFamily="2" charset="0"/>
                </a:rPr>
                <a:t> un "</a:t>
              </a:r>
              <a:r>
                <a:rPr lang="en-US" sz="1400" dirty="0" err="1">
                  <a:latin typeface="Avenir" panose="02000503020000020003" pitchFamily="2" charset="0"/>
                </a:rPr>
                <a:t>observador</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cada</a:t>
              </a:r>
              <a:r>
                <a:rPr lang="en-US" sz="1400" dirty="0">
                  <a:latin typeface="Avenir" panose="02000503020000020003" pitchFamily="2" charset="0"/>
                </a:rPr>
                <a:t> </a:t>
              </a:r>
              <a:r>
                <a:rPr lang="en-US" sz="1400" dirty="0" err="1">
                  <a:latin typeface="Avenir" panose="02000503020000020003" pitchFamily="2" charset="0"/>
                </a:rPr>
                <a:t>una</a:t>
              </a:r>
              <a:r>
                <a:rPr lang="en-US" sz="1400" dirty="0">
                  <a:latin typeface="Avenir" panose="02000503020000020003" pitchFamily="2" charset="0"/>
                </a:rPr>
                <a:t> de las </a:t>
              </a:r>
              <a:r>
                <a:rPr lang="en-US" sz="1400" dirty="0" err="1">
                  <a:latin typeface="Avenir" panose="02000503020000020003" pitchFamily="2" charset="0"/>
                </a:rPr>
                <a:t>clases</a:t>
              </a:r>
              <a:r>
                <a:rPr lang="en-US" sz="1400" dirty="0">
                  <a:latin typeface="Avenir" panose="02000503020000020003" pitchFamily="2" charset="0"/>
                </a:rPr>
                <a:t> de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a:t>
              </a:r>
            </a:p>
            <a:p>
              <a:pPr marL="285750" indent="-285750">
                <a:buFont typeface="Arial" panose="020B0604020202020204" pitchFamily="34" charset="0"/>
                <a:buChar char="•"/>
              </a:pPr>
              <a:r>
                <a:rPr lang="en-US" sz="1600" b="1" dirty="0" err="1">
                  <a:latin typeface="Avenir" panose="02000503020000020003" pitchFamily="2" charset="0"/>
                </a:rPr>
                <a:t>Consulte</a:t>
              </a:r>
              <a:r>
                <a:rPr lang="en-US" sz="1600" b="1" dirty="0">
                  <a:latin typeface="Avenir" panose="02000503020000020003" pitchFamily="2" charset="0"/>
                </a:rPr>
                <a:t> Canvas</a:t>
              </a:r>
              <a:r>
                <a:rPr lang="en-US" sz="1400" dirty="0">
                  <a:latin typeface="Avenir" panose="02000503020000020003" pitchFamily="2" charset="0"/>
                </a:rPr>
                <a:t> al </a:t>
              </a:r>
              <a:r>
                <a:rPr lang="en-US" sz="1400" dirty="0" err="1">
                  <a:latin typeface="Avenir" panose="02000503020000020003" pitchFamily="2" charset="0"/>
                </a:rPr>
                <a:t>comienzo</a:t>
              </a:r>
              <a:r>
                <a:rPr lang="en-US" sz="1400" dirty="0">
                  <a:latin typeface="Avenir" panose="02000503020000020003" pitchFamily="2" charset="0"/>
                </a:rPr>
                <a:t> de </a:t>
              </a:r>
              <a:r>
                <a:rPr lang="en-US" sz="1400" dirty="0" err="1">
                  <a:latin typeface="Avenir" panose="02000503020000020003" pitchFamily="2" charset="0"/>
                </a:rPr>
                <a:t>cada</a:t>
              </a:r>
              <a:r>
                <a:rPr lang="en-US" sz="1400" dirty="0">
                  <a:latin typeface="Avenir" panose="02000503020000020003" pitchFamily="2" charset="0"/>
                </a:rPr>
                <a:t> </a:t>
              </a:r>
              <a:r>
                <a:rPr lang="en-US" sz="1400" dirty="0" err="1">
                  <a:latin typeface="Avenir" panose="02000503020000020003" pitchFamily="2" charset="0"/>
                </a:rPr>
                <a:t>semana</a:t>
              </a:r>
              <a:r>
                <a:rPr lang="en-US" sz="1400" dirty="0">
                  <a:latin typeface="Avenir" panose="02000503020000020003" pitchFamily="2" charset="0"/>
                </a:rPr>
                <a:t> para </a:t>
              </a:r>
              <a:r>
                <a:rPr lang="en-US" sz="1400" dirty="0" err="1">
                  <a:latin typeface="Avenir" panose="02000503020000020003" pitchFamily="2" charset="0"/>
                </a:rPr>
                <a:t>ver</a:t>
              </a:r>
              <a:r>
                <a:rPr lang="en-US" sz="1400" dirty="0">
                  <a:latin typeface="Avenir" panose="02000503020000020003" pitchFamily="2" charset="0"/>
                </a:rPr>
                <a:t> lo que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 </a:t>
              </a:r>
              <a:r>
                <a:rPr lang="en-US" sz="1400" dirty="0" err="1">
                  <a:latin typeface="Avenir" panose="02000503020000020003" pitchFamily="2" charset="0"/>
                </a:rPr>
                <a:t>aprenderá</a:t>
              </a:r>
              <a:r>
                <a:rPr lang="en-US" sz="1400" dirty="0">
                  <a:latin typeface="Avenir" panose="02000503020000020003" pitchFamily="2" charset="0"/>
                </a:rPr>
                <a:t>, </a:t>
              </a:r>
              <a:r>
                <a:rPr lang="en-US" sz="1400" dirty="0" err="1">
                  <a:latin typeface="Avenir" panose="02000503020000020003" pitchFamily="2" charset="0"/>
                </a:rPr>
                <a:t>qué</a:t>
              </a:r>
              <a:r>
                <a:rPr lang="en-US" sz="1400" dirty="0">
                  <a:latin typeface="Avenir" panose="02000503020000020003" pitchFamily="2" charset="0"/>
                </a:rPr>
                <a:t> </a:t>
              </a:r>
              <a:r>
                <a:rPr lang="en-US" sz="1400" dirty="0" err="1">
                  <a:latin typeface="Avenir" panose="02000503020000020003" pitchFamily="2" charset="0"/>
                </a:rPr>
                <a:t>trabajo</a:t>
              </a:r>
              <a:r>
                <a:rPr lang="en-US" sz="1400" dirty="0">
                  <a:latin typeface="Avenir" panose="02000503020000020003" pitchFamily="2" charset="0"/>
                </a:rPr>
                <a:t> se </a:t>
              </a:r>
              <a:r>
                <a:rPr lang="en-US" sz="1400" dirty="0" err="1">
                  <a:latin typeface="Avenir" panose="02000503020000020003" pitchFamily="2" charset="0"/>
                </a:rPr>
                <a:t>asignará</a:t>
              </a:r>
              <a:r>
                <a:rPr lang="en-US" sz="1400" dirty="0">
                  <a:latin typeface="Avenir" panose="02000503020000020003" pitchFamily="2" charset="0"/>
                </a:rPr>
                <a:t> y </a:t>
              </a:r>
              <a:r>
                <a:rPr lang="en-US" sz="1400" dirty="0" err="1">
                  <a:latin typeface="Avenir" panose="02000503020000020003" pitchFamily="2" charset="0"/>
                </a:rPr>
                <a:t>cuándo</a:t>
              </a:r>
              <a:r>
                <a:rPr lang="en-US" sz="1400" dirty="0">
                  <a:latin typeface="Avenir" panose="02000503020000020003" pitchFamily="2" charset="0"/>
                </a:rPr>
                <a:t> </a:t>
              </a:r>
              <a:r>
                <a:rPr lang="en-US" sz="1400" dirty="0" err="1">
                  <a:latin typeface="Avenir" panose="02000503020000020003" pitchFamily="2" charset="0"/>
                </a:rPr>
                <a:t>vencen</a:t>
              </a:r>
              <a:r>
                <a:rPr lang="en-US" sz="1400" dirty="0">
                  <a:latin typeface="Avenir" panose="02000503020000020003" pitchFamily="2" charset="0"/>
                </a:rPr>
                <a:t> las </a:t>
              </a:r>
              <a:r>
                <a:rPr lang="en-US" sz="1400" dirty="0" err="1">
                  <a:latin typeface="Avenir" panose="02000503020000020003" pitchFamily="2" charset="0"/>
                </a:rPr>
                <a:t>asignaciones</a:t>
              </a:r>
              <a:r>
                <a:rPr lang="en-US" sz="1400" dirty="0">
                  <a:latin typeface="Avenir" panose="02000503020000020003" pitchFamily="2" charset="0"/>
                </a:rPr>
                <a:t>. </a:t>
              </a:r>
              <a:r>
                <a:rPr lang="en-US" sz="1400" dirty="0" err="1">
                  <a:latin typeface="Avenir" panose="02000503020000020003" pitchFamily="2" charset="0"/>
                </a:rPr>
                <a:t>Utilice</a:t>
              </a:r>
              <a:r>
                <a:rPr lang="en-US" sz="1400" dirty="0">
                  <a:latin typeface="Avenir" panose="02000503020000020003" pitchFamily="2" charset="0"/>
                </a:rPr>
                <a:t> </a:t>
              </a:r>
              <a:r>
                <a:rPr lang="en-US" sz="1400" dirty="0" err="1">
                  <a:latin typeface="Avenir" panose="02000503020000020003" pitchFamily="2" charset="0"/>
                </a:rPr>
                <a:t>esta</a:t>
              </a:r>
              <a:r>
                <a:rPr lang="en-US" sz="1400" dirty="0">
                  <a:latin typeface="Avenir" panose="02000503020000020003" pitchFamily="2" charset="0"/>
                </a:rPr>
                <a:t> </a:t>
              </a:r>
              <a:r>
                <a:rPr lang="en-US" sz="1400" dirty="0" err="1">
                  <a:latin typeface="Avenir" panose="02000503020000020003" pitchFamily="2" charset="0"/>
                </a:rPr>
                <a:t>información</a:t>
              </a:r>
              <a:r>
                <a:rPr lang="en-US" sz="1400" dirty="0">
                  <a:latin typeface="Avenir" panose="02000503020000020003" pitchFamily="2" charset="0"/>
                </a:rPr>
                <a:t> para </a:t>
              </a:r>
              <a:r>
                <a:rPr lang="en-US" sz="1400" dirty="0" err="1">
                  <a:latin typeface="Avenir" panose="02000503020000020003" pitchFamily="2" charset="0"/>
                </a:rPr>
                <a:t>ayudar</a:t>
              </a:r>
              <a:r>
                <a:rPr lang="en-US" sz="1400" dirty="0">
                  <a:latin typeface="Avenir" panose="02000503020000020003" pitchFamily="2" charset="0"/>
                </a:rPr>
                <a:t> a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 a </a:t>
              </a:r>
              <a:r>
                <a:rPr lang="en-US" sz="1400" dirty="0" err="1">
                  <a:latin typeface="Avenir" panose="02000503020000020003" pitchFamily="2" charset="0"/>
                </a:rPr>
                <a:t>administrar</a:t>
              </a:r>
              <a:r>
                <a:rPr lang="en-US" sz="1400" dirty="0">
                  <a:latin typeface="Avenir" panose="02000503020000020003" pitchFamily="2" charset="0"/>
                </a:rPr>
                <a:t>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tiempo</a:t>
              </a:r>
              <a:r>
                <a:rPr lang="en-US" sz="1400" dirty="0">
                  <a:latin typeface="Avenir" panose="02000503020000020003" pitchFamily="2" charset="0"/>
                </a:rPr>
                <a:t> de </a:t>
              </a:r>
              <a:r>
                <a:rPr lang="en-US" sz="1400" dirty="0" err="1">
                  <a:latin typeface="Avenir" panose="02000503020000020003" pitchFamily="2" charset="0"/>
                </a:rPr>
                <a:t>manera</a:t>
              </a:r>
              <a:r>
                <a:rPr lang="en-US" sz="1400" dirty="0">
                  <a:latin typeface="Avenir" panose="02000503020000020003" pitchFamily="2" charset="0"/>
                </a:rPr>
                <a:t> </a:t>
              </a:r>
              <a:r>
                <a:rPr lang="en-US" sz="1400" dirty="0" err="1">
                  <a:latin typeface="Avenir" panose="02000503020000020003" pitchFamily="2" charset="0"/>
                </a:rPr>
                <a:t>efectiva</a:t>
              </a:r>
              <a:r>
                <a:rPr lang="en-US" sz="1400" dirty="0">
                  <a:latin typeface="Avenir" panose="02000503020000020003" pitchFamily="2" charset="0"/>
                </a:rPr>
                <a:t>.</a:t>
              </a:r>
            </a:p>
            <a:p>
              <a:pPr marL="285750" indent="-285750">
                <a:buFont typeface="Arial" panose="020B0604020202020204" pitchFamily="34" charset="0"/>
                <a:buChar char="•"/>
              </a:pPr>
              <a:r>
                <a:rPr lang="en-US" sz="1400" dirty="0">
                  <a:latin typeface="Avenir" panose="02000503020000020003" pitchFamily="2" charset="0"/>
                </a:rPr>
                <a:t>Revise Canvas </a:t>
              </a:r>
              <a:r>
                <a:rPr lang="en-US" sz="1400" dirty="0" err="1">
                  <a:latin typeface="Avenir" panose="02000503020000020003" pitchFamily="2" charset="0"/>
                </a:rPr>
                <a:t>durante</a:t>
              </a:r>
              <a:r>
                <a:rPr lang="en-US" sz="1400" dirty="0">
                  <a:latin typeface="Avenir" panose="02000503020000020003" pitchFamily="2" charset="0"/>
                </a:rPr>
                <a:t> </a:t>
              </a:r>
              <a:r>
                <a:rPr lang="en-US" sz="1400" dirty="0" err="1">
                  <a:latin typeface="Avenir" panose="02000503020000020003" pitchFamily="2" charset="0"/>
                </a:rPr>
                <a:t>toda</a:t>
              </a:r>
              <a:r>
                <a:rPr lang="en-US" sz="1400" dirty="0">
                  <a:latin typeface="Avenir" panose="02000503020000020003" pitchFamily="2" charset="0"/>
                </a:rPr>
                <a:t> la </a:t>
              </a:r>
              <a:r>
                <a:rPr lang="en-US" sz="1400" dirty="0" err="1">
                  <a:latin typeface="Avenir" panose="02000503020000020003" pitchFamily="2" charset="0"/>
                </a:rPr>
                <a:t>semana</a:t>
              </a:r>
              <a:r>
                <a:rPr lang="en-US" sz="1400" dirty="0">
                  <a:latin typeface="Avenir" panose="02000503020000020003" pitchFamily="2" charset="0"/>
                </a:rPr>
                <a:t> para </a:t>
              </a:r>
              <a:r>
                <a:rPr lang="en-US" sz="1400" dirty="0" err="1">
                  <a:latin typeface="Avenir" panose="02000503020000020003" pitchFamily="2" charset="0"/>
                </a:rPr>
                <a:t>asegurarse</a:t>
              </a:r>
              <a:r>
                <a:rPr lang="en-US" sz="1400" dirty="0">
                  <a:latin typeface="Avenir" panose="02000503020000020003" pitchFamily="2" charset="0"/>
                </a:rPr>
                <a:t> de que se </a:t>
              </a:r>
              <a:r>
                <a:rPr lang="en-US" sz="1400" dirty="0" err="1">
                  <a:latin typeface="Avenir" panose="02000503020000020003" pitchFamily="2" charset="0"/>
                </a:rPr>
                <a:t>haya</a:t>
              </a:r>
              <a:r>
                <a:rPr lang="en-US" sz="1400" dirty="0">
                  <a:latin typeface="Avenir" panose="02000503020000020003" pitchFamily="2" charset="0"/>
                </a:rPr>
                <a:t> </a:t>
              </a:r>
              <a:r>
                <a:rPr lang="en-US" sz="1400" dirty="0" err="1">
                  <a:latin typeface="Avenir" panose="02000503020000020003" pitchFamily="2" charset="0"/>
                </a:rPr>
                <a:t>enviado</a:t>
              </a:r>
              <a:r>
                <a:rPr lang="en-US" sz="1400" dirty="0">
                  <a:latin typeface="Avenir" panose="02000503020000020003" pitchFamily="2" charset="0"/>
                </a:rPr>
                <a:t> el </a:t>
              </a:r>
              <a:r>
                <a:rPr lang="en-US" sz="1400" dirty="0" err="1">
                  <a:latin typeface="Avenir" panose="02000503020000020003" pitchFamily="2" charset="0"/>
                </a:rPr>
                <a:t>trabajo</a:t>
              </a:r>
              <a:r>
                <a:rPr lang="en-US" sz="1400" dirty="0">
                  <a:latin typeface="Avenir" panose="02000503020000020003" pitchFamily="2" charset="0"/>
                </a:rPr>
                <a:t>.</a:t>
              </a:r>
            </a:p>
            <a:p>
              <a:pPr marL="285750" indent="-285750">
                <a:buFont typeface="Arial" panose="020B0604020202020204" pitchFamily="34" charset="0"/>
                <a:buChar char="•"/>
              </a:pPr>
              <a:r>
                <a:rPr lang="en-US" sz="1600" b="1" dirty="0" err="1">
                  <a:latin typeface="Avenir" panose="02000503020000020003" pitchFamily="2" charset="0"/>
                </a:rPr>
                <a:t>Regístrese</a:t>
              </a:r>
              <a:r>
                <a:rPr lang="en-US" sz="1600" b="1" dirty="0">
                  <a:latin typeface="Avenir" panose="02000503020000020003" pitchFamily="2" charset="0"/>
                </a:rPr>
                <a:t> </a:t>
              </a:r>
              <a:r>
                <a:rPr lang="en-US" sz="1600" b="1" dirty="0" err="1">
                  <a:latin typeface="Avenir" panose="02000503020000020003" pitchFamily="2" charset="0"/>
                </a:rPr>
                <a:t>en</a:t>
              </a:r>
              <a:r>
                <a:rPr lang="en-US" sz="1600" b="1" dirty="0">
                  <a:latin typeface="Avenir" panose="02000503020000020003" pitchFamily="2" charset="0"/>
                </a:rPr>
                <a:t> PowerSchool </a:t>
              </a:r>
              <a:r>
                <a:rPr lang="en-US" sz="1400" dirty="0">
                  <a:latin typeface="Avenir" panose="02000503020000020003" pitchFamily="2" charset="0"/>
                </a:rPr>
                <a:t>para </a:t>
              </a:r>
              <a:r>
                <a:rPr lang="en-US" sz="1400" dirty="0" err="1">
                  <a:latin typeface="Avenir" panose="02000503020000020003" pitchFamily="2" charset="0"/>
                </a:rPr>
                <a:t>recibir</a:t>
              </a:r>
              <a:r>
                <a:rPr lang="en-US" sz="1400" dirty="0">
                  <a:latin typeface="Avenir" panose="02000503020000020003" pitchFamily="2" charset="0"/>
                </a:rPr>
                <a:t> </a:t>
              </a:r>
              <a:r>
                <a:rPr lang="en-US" sz="1400" dirty="0" err="1">
                  <a:latin typeface="Avenir" panose="02000503020000020003" pitchFamily="2" charset="0"/>
                </a:rPr>
                <a:t>notificaciones</a:t>
              </a:r>
              <a:r>
                <a:rPr lang="en-US" sz="1400" dirty="0">
                  <a:latin typeface="Avenir" panose="02000503020000020003" pitchFamily="2" charset="0"/>
                </a:rPr>
                <a:t> de </a:t>
              </a:r>
              <a:r>
                <a:rPr lang="en-US" sz="1400" dirty="0" err="1">
                  <a:latin typeface="Avenir" panose="02000503020000020003" pitchFamily="2" charset="0"/>
                </a:rPr>
                <a:t>calificaciones</a:t>
              </a:r>
              <a:r>
                <a:rPr lang="en-US" sz="1400" dirty="0">
                  <a:latin typeface="Avenir" panose="02000503020000020003" pitchFamily="2" charset="0"/>
                </a:rPr>
                <a:t> </a:t>
              </a:r>
              <a:r>
                <a:rPr lang="en-US" sz="1400" dirty="0" err="1">
                  <a:latin typeface="Avenir" panose="02000503020000020003" pitchFamily="2" charset="0"/>
                </a:rPr>
                <a:t>regulares</a:t>
              </a:r>
              <a:r>
                <a:rPr lang="en-US" sz="1400" dirty="0">
                  <a:latin typeface="Avenir" panose="02000503020000020003" pitchFamily="2" charset="0"/>
                </a:rPr>
                <a:t>.</a:t>
              </a:r>
            </a:p>
          </p:txBody>
        </p:sp>
        <p:pic>
          <p:nvPicPr>
            <p:cNvPr id="10" name="Picture 9">
              <a:extLst>
                <a:ext uri="{FF2B5EF4-FFF2-40B4-BE49-F238E27FC236}">
                  <a16:creationId xmlns:a16="http://schemas.microsoft.com/office/drawing/2014/main" id="{348EBF62-4A75-D046-B0DA-0539B5D039D3}"/>
                </a:ext>
              </a:extLst>
            </p:cNvPr>
            <p:cNvPicPr>
              <a:picLocks noChangeAspect="1"/>
            </p:cNvPicPr>
            <p:nvPr/>
          </p:nvPicPr>
          <p:blipFill>
            <a:blip r:embed="rId2"/>
            <a:stretch>
              <a:fillRect/>
            </a:stretch>
          </p:blipFill>
          <p:spPr>
            <a:xfrm>
              <a:off x="159421" y="4187936"/>
              <a:ext cx="464314" cy="464314"/>
            </a:xfrm>
            <a:prstGeom prst="rect">
              <a:avLst/>
            </a:prstGeom>
          </p:spPr>
        </p:pic>
        <p:pic>
          <p:nvPicPr>
            <p:cNvPr id="11" name="Picture 10">
              <a:extLst>
                <a:ext uri="{FF2B5EF4-FFF2-40B4-BE49-F238E27FC236}">
                  <a16:creationId xmlns:a16="http://schemas.microsoft.com/office/drawing/2014/main" id="{547DF698-8440-6B45-8018-60B56B9702A3}"/>
                </a:ext>
              </a:extLst>
            </p:cNvPr>
            <p:cNvPicPr>
              <a:picLocks noChangeAspect="1"/>
            </p:cNvPicPr>
            <p:nvPr/>
          </p:nvPicPr>
          <p:blipFill>
            <a:blip r:embed="rId2"/>
            <a:stretch>
              <a:fillRect/>
            </a:stretch>
          </p:blipFill>
          <p:spPr>
            <a:xfrm>
              <a:off x="159421" y="6535385"/>
              <a:ext cx="464314" cy="464314"/>
            </a:xfrm>
            <a:prstGeom prst="rect">
              <a:avLst/>
            </a:prstGeom>
          </p:spPr>
        </p:pic>
      </p:grpSp>
    </p:spTree>
    <p:extLst>
      <p:ext uri="{BB962C8B-B14F-4D97-AF65-F5344CB8AC3E}">
        <p14:creationId xmlns:p14="http://schemas.microsoft.com/office/powerpoint/2010/main" val="4184869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F89E52-F2FB-464C-8521-A96E42D5AAFE}"/>
              </a:ext>
            </a:extLst>
          </p:cNvPr>
          <p:cNvSpPr/>
          <p:nvPr/>
        </p:nvSpPr>
        <p:spPr>
          <a:xfrm>
            <a:off x="313796" y="-175813"/>
            <a:ext cx="6256337" cy="5201424"/>
          </a:xfrm>
          <a:prstGeom prst="rect">
            <a:avLst/>
          </a:prstGeom>
        </p:spPr>
        <p:txBody>
          <a:bodyPr wrap="square">
            <a:spAutoFit/>
          </a:bodyPr>
          <a:lstStyle/>
          <a:p>
            <a:pPr lvl="0"/>
            <a:endParaRPr lang="en-US" sz="1400" dirty="0">
              <a:latin typeface="Avenir" panose="02000503020000020003" pitchFamily="2" charset="0"/>
            </a:endParaRPr>
          </a:p>
          <a:p>
            <a:pPr marL="285750" lvl="0" indent="-285750">
              <a:buFont typeface="Arial" panose="020B0604020202020204" pitchFamily="34" charset="0"/>
              <a:buChar char="•"/>
            </a:pPr>
            <a:endParaRPr lang="en-US" sz="1400" dirty="0">
              <a:latin typeface="Avenir" panose="02000503020000020003" pitchFamily="2" charset="0"/>
            </a:endParaRPr>
          </a:p>
          <a:p>
            <a:pPr marL="285750" lvl="0" indent="-285750">
              <a:buClr>
                <a:schemeClr val="bg1"/>
              </a:buClr>
              <a:buFont typeface="Arial" panose="020B0604020202020204" pitchFamily="34" charset="0"/>
              <a:buChar char="•"/>
            </a:pPr>
            <a:r>
              <a:rPr lang="en-US" sz="1600" b="1" dirty="0" err="1">
                <a:latin typeface="Avenir" panose="02000503020000020003" pitchFamily="2" charset="0"/>
              </a:rPr>
              <a:t>Regístrese</a:t>
            </a:r>
            <a:r>
              <a:rPr lang="en-US" sz="1600" b="1" dirty="0">
                <a:latin typeface="Avenir" panose="02000503020000020003" pitchFamily="2" charset="0"/>
              </a:rPr>
              <a:t> con </a:t>
            </a:r>
            <a:r>
              <a:rPr lang="en-US" sz="1600" b="1" dirty="0" err="1">
                <a:latin typeface="Avenir" panose="02000503020000020003" pitchFamily="2" charset="0"/>
              </a:rPr>
              <a:t>frecuencia</a:t>
            </a:r>
            <a:endParaRPr lang="en-US" sz="1600" b="1" dirty="0">
              <a:latin typeface="Avenir" panose="02000503020000020003" pitchFamily="2" charset="0"/>
            </a:endParaRPr>
          </a:p>
          <a:p>
            <a:pPr marL="742950" lvl="1" indent="-285750">
              <a:buClr>
                <a:schemeClr val="tx1"/>
              </a:buClr>
              <a:buFont typeface="Arial" panose="020B0604020202020204" pitchFamily="34" charset="0"/>
              <a:buChar char="•"/>
            </a:pPr>
            <a:r>
              <a:rPr lang="en-US" sz="1400" dirty="0" err="1">
                <a:latin typeface="Avenir" panose="02000503020000020003" pitchFamily="2" charset="0"/>
              </a:rPr>
              <a:t>Pregúntele</a:t>
            </a:r>
            <a:r>
              <a:rPr lang="en-US" sz="1400" dirty="0">
                <a:latin typeface="Avenir" panose="02000503020000020003" pitchFamily="2" charset="0"/>
              </a:rPr>
              <a:t> a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 </a:t>
            </a:r>
            <a:r>
              <a:rPr lang="en-US" sz="1400" dirty="0" err="1">
                <a:latin typeface="Avenir" panose="02000503020000020003" pitchFamily="2" charset="0"/>
              </a:rPr>
              <a:t>sobre</a:t>
            </a:r>
            <a:r>
              <a:rPr lang="en-US" sz="1400" dirty="0">
                <a:latin typeface="Avenir" panose="02000503020000020003" pitchFamily="2" charset="0"/>
              </a:rPr>
              <a:t> lo que </a:t>
            </a:r>
            <a:r>
              <a:rPr lang="en-US" sz="1400" dirty="0" err="1">
                <a:latin typeface="Avenir" panose="02000503020000020003" pitchFamily="2" charset="0"/>
              </a:rPr>
              <a:t>está</a:t>
            </a:r>
            <a:r>
              <a:rPr lang="en-US" sz="1400" dirty="0">
                <a:latin typeface="Avenir" panose="02000503020000020003" pitchFamily="2" charset="0"/>
              </a:rPr>
              <a:t> </a:t>
            </a:r>
            <a:r>
              <a:rPr lang="en-US" sz="1400" dirty="0" err="1">
                <a:latin typeface="Avenir" panose="02000503020000020003" pitchFamily="2" charset="0"/>
              </a:rPr>
              <a:t>aprendiendo</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sus</a:t>
            </a:r>
            <a:r>
              <a:rPr lang="en-US" sz="1400" dirty="0">
                <a:latin typeface="Avenir" panose="02000503020000020003" pitchFamily="2" charset="0"/>
              </a:rPr>
              <a:t> </a:t>
            </a:r>
            <a:r>
              <a:rPr lang="en-US" sz="1400" dirty="0" err="1">
                <a:latin typeface="Avenir" panose="02000503020000020003" pitchFamily="2" charset="0"/>
              </a:rPr>
              <a:t>clases</a:t>
            </a:r>
            <a:r>
              <a:rPr lang="en-US" sz="1400" dirty="0">
                <a:latin typeface="Avenir" panose="02000503020000020003" pitchFamily="2" charset="0"/>
              </a:rPr>
              <a:t>, con </a:t>
            </a:r>
            <a:r>
              <a:rPr lang="en-US" sz="1400" dirty="0" err="1">
                <a:latin typeface="Avenir" panose="02000503020000020003" pitchFamily="2" charset="0"/>
              </a:rPr>
              <a:t>qué</a:t>
            </a:r>
            <a:r>
              <a:rPr lang="en-US" sz="1400" dirty="0">
                <a:latin typeface="Avenir" panose="02000503020000020003" pitchFamily="2" charset="0"/>
              </a:rPr>
              <a:t> </a:t>
            </a:r>
            <a:r>
              <a:rPr lang="en-US" sz="1400" dirty="0" err="1">
                <a:latin typeface="Avenir" panose="02000503020000020003" pitchFamily="2" charset="0"/>
              </a:rPr>
              <a:t>está</a:t>
            </a:r>
            <a:r>
              <a:rPr lang="en-US" sz="1400" dirty="0">
                <a:latin typeface="Avenir" panose="02000503020000020003" pitchFamily="2" charset="0"/>
              </a:rPr>
              <a:t> </a:t>
            </a:r>
            <a:r>
              <a:rPr lang="en-US" sz="1400" dirty="0" err="1">
                <a:latin typeface="Avenir" panose="02000503020000020003" pitchFamily="2" charset="0"/>
              </a:rPr>
              <a:t>luchando</a:t>
            </a:r>
            <a:r>
              <a:rPr lang="en-US" sz="1400" dirty="0">
                <a:latin typeface="Avenir" panose="02000503020000020003" pitchFamily="2" charset="0"/>
              </a:rPr>
              <a:t> y </a:t>
            </a:r>
            <a:r>
              <a:rPr lang="en-US" sz="1400" dirty="0" err="1">
                <a:latin typeface="Avenir" panose="02000503020000020003" pitchFamily="2" charset="0"/>
              </a:rPr>
              <a:t>qué</a:t>
            </a:r>
            <a:r>
              <a:rPr lang="en-US" sz="1400" dirty="0">
                <a:latin typeface="Avenir" panose="02000503020000020003" pitchFamily="2" charset="0"/>
              </a:rPr>
              <a:t> </a:t>
            </a:r>
            <a:r>
              <a:rPr lang="en-US" sz="1400" dirty="0" err="1">
                <a:latin typeface="Avenir" panose="02000503020000020003" pitchFamily="2" charset="0"/>
              </a:rPr>
              <a:t>está</a:t>
            </a:r>
            <a:r>
              <a:rPr lang="en-US" sz="1400" dirty="0">
                <a:latin typeface="Avenir" panose="02000503020000020003" pitchFamily="2" charset="0"/>
              </a:rPr>
              <a:t> </a:t>
            </a:r>
            <a:r>
              <a:rPr lang="en-US" sz="1400" dirty="0" err="1">
                <a:latin typeface="Avenir" panose="02000503020000020003" pitchFamily="2" charset="0"/>
              </a:rPr>
              <a:t>disfrutando</a:t>
            </a:r>
            <a:r>
              <a:rPr lang="en-US" sz="1400" dirty="0">
                <a:latin typeface="Avenir" panose="02000503020000020003" pitchFamily="2" charset="0"/>
              </a:rPr>
              <a:t>.</a:t>
            </a:r>
          </a:p>
          <a:p>
            <a:pPr marL="742950" lvl="1" indent="-285750">
              <a:buClr>
                <a:schemeClr val="tx1"/>
              </a:buClr>
              <a:buFont typeface="Arial" panose="020B0604020202020204" pitchFamily="34" charset="0"/>
              <a:buChar char="•"/>
            </a:pPr>
            <a:r>
              <a:rPr lang="en-US" sz="1400" dirty="0" err="1">
                <a:latin typeface="Avenir" panose="02000503020000020003" pitchFamily="2" charset="0"/>
              </a:rPr>
              <a:t>Utilice</a:t>
            </a:r>
            <a:r>
              <a:rPr lang="en-US" sz="1400" dirty="0">
                <a:latin typeface="Avenir" panose="02000503020000020003" pitchFamily="2" charset="0"/>
              </a:rPr>
              <a:t> "</a:t>
            </a:r>
            <a:r>
              <a:rPr lang="en-US" sz="1400" dirty="0" err="1">
                <a:latin typeface="Avenir" panose="02000503020000020003" pitchFamily="2" charset="0"/>
              </a:rPr>
              <a:t>Qué</a:t>
            </a:r>
            <a:r>
              <a:rPr lang="en-US" sz="1400" dirty="0">
                <a:latin typeface="Avenir" panose="02000503020000020003" pitchFamily="2" charset="0"/>
              </a:rPr>
              <a:t> </a:t>
            </a:r>
            <a:r>
              <a:rPr lang="en-US" sz="1400" dirty="0" err="1">
                <a:latin typeface="Avenir" panose="02000503020000020003" pitchFamily="2" charset="0"/>
              </a:rPr>
              <a:t>hacer</a:t>
            </a:r>
            <a:r>
              <a:rPr lang="en-US" sz="1400" dirty="0">
                <a:latin typeface="Avenir" panose="02000503020000020003" pitchFamily="2" charset="0"/>
              </a:rPr>
              <a:t> </a:t>
            </a:r>
            <a:r>
              <a:rPr lang="en-US" sz="1400" dirty="0" err="1">
                <a:latin typeface="Avenir" panose="02000503020000020003" pitchFamily="2" charset="0"/>
              </a:rPr>
              <a:t>cuando</a:t>
            </a:r>
            <a:r>
              <a:rPr lang="en-US" sz="1400" dirty="0">
                <a:latin typeface="Avenir" panose="02000503020000020003" pitchFamily="2" charset="0"/>
              </a:rPr>
              <a:t> no </a:t>
            </a:r>
            <a:r>
              <a:rPr lang="en-US" sz="1400" dirty="0" err="1">
                <a:latin typeface="Avenir" panose="02000503020000020003" pitchFamily="2" charset="0"/>
              </a:rPr>
              <a:t>sabe</a:t>
            </a:r>
            <a:r>
              <a:rPr lang="en-US" sz="1400" dirty="0">
                <a:latin typeface="Avenir" panose="02000503020000020003" pitchFamily="2" charset="0"/>
              </a:rPr>
              <a:t> </a:t>
            </a:r>
            <a:r>
              <a:rPr lang="en-US" sz="1400" dirty="0" err="1">
                <a:latin typeface="Avenir" panose="02000503020000020003" pitchFamily="2" charset="0"/>
              </a:rPr>
              <a:t>qué</a:t>
            </a:r>
            <a:r>
              <a:rPr lang="en-US" sz="1400" dirty="0">
                <a:latin typeface="Avenir" panose="02000503020000020003" pitchFamily="2" charset="0"/>
              </a:rPr>
              <a:t> </a:t>
            </a:r>
            <a:r>
              <a:rPr lang="en-US" sz="1400" dirty="0" err="1">
                <a:latin typeface="Avenir" panose="02000503020000020003" pitchFamily="2" charset="0"/>
              </a:rPr>
              <a:t>hacer</a:t>
            </a:r>
            <a:r>
              <a:rPr lang="en-US" sz="1400" dirty="0">
                <a:latin typeface="Avenir" panose="02000503020000020003" pitchFamily="2" charset="0"/>
              </a:rPr>
              <a:t>: </a:t>
            </a:r>
            <a:r>
              <a:rPr lang="en-US" sz="1400" dirty="0" err="1">
                <a:latin typeface="Avenir" panose="02000503020000020003" pitchFamily="2" charset="0"/>
              </a:rPr>
              <a:t>Ayuda</a:t>
            </a:r>
            <a:r>
              <a:rPr lang="en-US" sz="1400" dirty="0">
                <a:latin typeface="Avenir" panose="02000503020000020003" pitchFamily="2" charset="0"/>
              </a:rPr>
              <a:t> </a:t>
            </a:r>
            <a:r>
              <a:rPr lang="en-US" sz="1400" dirty="0" err="1">
                <a:latin typeface="Avenir" panose="02000503020000020003" pitchFamily="2" charset="0"/>
              </a:rPr>
              <a:t>académica</a:t>
            </a:r>
            <a:r>
              <a:rPr lang="en-US" sz="1400" dirty="0">
                <a:latin typeface="Avenir" panose="02000503020000020003" pitchFamily="2" charset="0"/>
              </a:rPr>
              <a:t>" </a:t>
            </a:r>
            <a:r>
              <a:rPr lang="en-US" sz="1400" dirty="0" err="1">
                <a:latin typeface="Avenir" panose="02000503020000020003" pitchFamily="2" charset="0"/>
              </a:rPr>
              <a:t>como</a:t>
            </a:r>
            <a:r>
              <a:rPr lang="en-US" sz="1400" dirty="0">
                <a:latin typeface="Avenir" panose="02000503020000020003" pitchFamily="2" charset="0"/>
              </a:rPr>
              <a:t> </a:t>
            </a:r>
            <a:r>
              <a:rPr lang="en-US" sz="1400" dirty="0" err="1">
                <a:latin typeface="Avenir" panose="02000503020000020003" pitchFamily="2" charset="0"/>
              </a:rPr>
              <a:t>una</a:t>
            </a:r>
            <a:r>
              <a:rPr lang="en-US" sz="1400" dirty="0">
                <a:latin typeface="Avenir" panose="02000503020000020003" pitchFamily="2" charset="0"/>
              </a:rPr>
              <a:t> </a:t>
            </a:r>
            <a:r>
              <a:rPr lang="en-US" sz="1400" dirty="0" err="1">
                <a:latin typeface="Avenir" panose="02000503020000020003" pitchFamily="2" charset="0"/>
              </a:rPr>
              <a:t>guía</a:t>
            </a:r>
            <a:r>
              <a:rPr lang="en-US" sz="1400" dirty="0">
                <a:latin typeface="Avenir" panose="02000503020000020003" pitchFamily="2" charset="0"/>
              </a:rPr>
              <a:t> para </a:t>
            </a:r>
            <a:r>
              <a:rPr lang="en-US" sz="1400" dirty="0" err="1">
                <a:latin typeface="Avenir" panose="02000503020000020003" pitchFamily="2" charset="0"/>
              </a:rPr>
              <a:t>guiar</a:t>
            </a:r>
            <a:r>
              <a:rPr lang="en-US" sz="1400" dirty="0">
                <a:latin typeface="Avenir" panose="02000503020000020003" pitchFamily="2" charset="0"/>
              </a:rPr>
              <a:t> a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 a </a:t>
            </a:r>
            <a:r>
              <a:rPr lang="en-US" sz="1400" dirty="0" err="1">
                <a:latin typeface="Avenir" panose="02000503020000020003" pitchFamily="2" charset="0"/>
              </a:rPr>
              <a:t>través</a:t>
            </a:r>
            <a:r>
              <a:rPr lang="en-US" sz="1400" dirty="0">
                <a:latin typeface="Avenir" panose="02000503020000020003" pitchFamily="2" charset="0"/>
              </a:rPr>
              <a:t> de </a:t>
            </a:r>
            <a:r>
              <a:rPr lang="en-US" sz="1400" dirty="0" err="1">
                <a:latin typeface="Avenir" panose="02000503020000020003" pitchFamily="2" charset="0"/>
              </a:rPr>
              <a:t>problemas</a:t>
            </a:r>
            <a:r>
              <a:rPr lang="en-US" sz="1400" dirty="0">
                <a:latin typeface="Avenir" panose="02000503020000020003" pitchFamily="2" charset="0"/>
              </a:rPr>
              <a:t> </a:t>
            </a:r>
            <a:r>
              <a:rPr lang="en-US" sz="1400" dirty="0" err="1">
                <a:latin typeface="Avenir" panose="02000503020000020003" pitchFamily="2" charset="0"/>
              </a:rPr>
              <a:t>comunes</a:t>
            </a:r>
            <a:r>
              <a:rPr lang="en-US" sz="1400" dirty="0">
                <a:latin typeface="Avenir" panose="02000503020000020003" pitchFamily="2" charset="0"/>
              </a:rPr>
              <a:t>.</a:t>
            </a:r>
          </a:p>
          <a:p>
            <a:pPr marL="285750" lvl="0" indent="-285750">
              <a:buClr>
                <a:schemeClr val="bg1"/>
              </a:buClr>
              <a:buFont typeface="Arial" panose="020B0604020202020204" pitchFamily="34" charset="0"/>
              <a:buChar char="•"/>
            </a:pPr>
            <a:endParaRPr lang="en-US" sz="1400" dirty="0">
              <a:latin typeface="Avenir" panose="02000503020000020003" pitchFamily="2" charset="0"/>
            </a:endParaRPr>
          </a:p>
          <a:p>
            <a:pPr marL="285750" lvl="0" indent="-285750">
              <a:buClr>
                <a:schemeClr val="bg1"/>
              </a:buClr>
              <a:buFont typeface="Arial" panose="020B0604020202020204" pitchFamily="34" charset="0"/>
              <a:buChar char="•"/>
            </a:pPr>
            <a:r>
              <a:rPr lang="en-US" sz="1600" b="1" dirty="0">
                <a:latin typeface="Avenir" panose="02000503020000020003" pitchFamily="2" charset="0"/>
              </a:rPr>
              <a:t>Si nota que </a:t>
            </a:r>
            <a:r>
              <a:rPr lang="en-US" sz="1600" b="1" dirty="0" err="1">
                <a:latin typeface="Avenir" panose="02000503020000020003" pitchFamily="2" charset="0"/>
              </a:rPr>
              <a:t>su</a:t>
            </a:r>
            <a:r>
              <a:rPr lang="en-US" sz="1600" b="1" dirty="0">
                <a:latin typeface="Avenir" panose="02000503020000020003" pitchFamily="2" charset="0"/>
              </a:rPr>
              <a:t> </a:t>
            </a:r>
            <a:r>
              <a:rPr lang="en-US" sz="1600" b="1" dirty="0" err="1">
                <a:latin typeface="Avenir" panose="02000503020000020003" pitchFamily="2" charset="0"/>
              </a:rPr>
              <a:t>estudiante</a:t>
            </a:r>
            <a:r>
              <a:rPr lang="en-US" sz="1600" b="1" dirty="0">
                <a:latin typeface="Avenir" panose="02000503020000020003" pitchFamily="2" charset="0"/>
              </a:rPr>
              <a:t> </a:t>
            </a:r>
            <a:r>
              <a:rPr lang="en-US" sz="1600" b="1" dirty="0" err="1">
                <a:latin typeface="Avenir" panose="02000503020000020003" pitchFamily="2" charset="0"/>
              </a:rPr>
              <a:t>tiene</a:t>
            </a:r>
            <a:r>
              <a:rPr lang="en-US" sz="1600" b="1" dirty="0">
                <a:latin typeface="Avenir" panose="02000503020000020003" pitchFamily="2" charset="0"/>
              </a:rPr>
              <a:t> </a:t>
            </a:r>
            <a:r>
              <a:rPr lang="en-US" sz="1600" b="1" dirty="0" err="1">
                <a:latin typeface="Avenir" panose="02000503020000020003" pitchFamily="2" charset="0"/>
              </a:rPr>
              <a:t>demasiadas</a:t>
            </a:r>
            <a:r>
              <a:rPr lang="en-US" sz="1600" b="1" dirty="0">
                <a:latin typeface="Avenir" panose="02000503020000020003" pitchFamily="2" charset="0"/>
              </a:rPr>
              <a:t> </a:t>
            </a:r>
            <a:r>
              <a:rPr lang="en-US" sz="1600" b="1" dirty="0" err="1">
                <a:latin typeface="Avenir" panose="02000503020000020003" pitchFamily="2" charset="0"/>
              </a:rPr>
              <a:t>dificultades</a:t>
            </a:r>
            <a:r>
              <a:rPr lang="en-US" sz="1600" b="1" dirty="0">
                <a:latin typeface="Avenir" panose="02000503020000020003" pitchFamily="2" charset="0"/>
              </a:rPr>
              <a:t> </a:t>
            </a:r>
            <a:r>
              <a:rPr lang="en-US" sz="1600" b="1" dirty="0" err="1">
                <a:latin typeface="Avenir" panose="02000503020000020003" pitchFamily="2" charset="0"/>
              </a:rPr>
              <a:t>en</a:t>
            </a:r>
            <a:r>
              <a:rPr lang="en-US" sz="1600" b="1" dirty="0">
                <a:latin typeface="Avenir" panose="02000503020000020003" pitchFamily="2" charset="0"/>
              </a:rPr>
              <a:t> </a:t>
            </a:r>
            <a:r>
              <a:rPr lang="en-US" sz="1600" b="1" dirty="0" err="1">
                <a:latin typeface="Avenir" panose="02000503020000020003" pitchFamily="2" charset="0"/>
              </a:rPr>
              <a:t>una</a:t>
            </a:r>
            <a:r>
              <a:rPr lang="en-US" sz="1600" b="1" dirty="0">
                <a:latin typeface="Avenir" panose="02000503020000020003" pitchFamily="2" charset="0"/>
              </a:rPr>
              <a:t> </a:t>
            </a:r>
            <a:r>
              <a:rPr lang="en-US" sz="1600" b="1" dirty="0" err="1">
                <a:latin typeface="Avenir" panose="02000503020000020003" pitchFamily="2" charset="0"/>
              </a:rPr>
              <a:t>tarea</a:t>
            </a:r>
            <a:r>
              <a:rPr lang="en-US" sz="1600" b="1" dirty="0">
                <a:latin typeface="Avenir" panose="02000503020000020003" pitchFamily="2" charset="0"/>
              </a:rPr>
              <a:t>, </a:t>
            </a:r>
            <a:r>
              <a:rPr lang="en-US" sz="1600" b="1" dirty="0" err="1">
                <a:latin typeface="Avenir" panose="02000503020000020003" pitchFamily="2" charset="0"/>
              </a:rPr>
              <a:t>ofrezca</a:t>
            </a:r>
            <a:r>
              <a:rPr lang="en-US" sz="1600" b="1" dirty="0">
                <a:latin typeface="Avenir" panose="02000503020000020003" pitchFamily="2" charset="0"/>
              </a:rPr>
              <a:t> </a:t>
            </a:r>
            <a:r>
              <a:rPr lang="en-US" sz="1600" b="1" dirty="0" err="1">
                <a:latin typeface="Avenir" panose="02000503020000020003" pitchFamily="2" charset="0"/>
              </a:rPr>
              <a:t>su</a:t>
            </a:r>
            <a:r>
              <a:rPr lang="en-US" sz="1600" b="1" dirty="0">
                <a:latin typeface="Avenir" panose="02000503020000020003" pitchFamily="2" charset="0"/>
              </a:rPr>
              <a:t> </a:t>
            </a:r>
            <a:r>
              <a:rPr lang="en-US" sz="1600" b="1" dirty="0" err="1">
                <a:latin typeface="Avenir" panose="02000503020000020003" pitchFamily="2" charset="0"/>
              </a:rPr>
              <a:t>ayuda</a:t>
            </a:r>
            <a:r>
              <a:rPr lang="en-US" sz="1600" b="1" dirty="0">
                <a:latin typeface="Avenir" panose="02000503020000020003" pitchFamily="2" charset="0"/>
              </a:rPr>
              <a:t>. </a:t>
            </a:r>
            <a:r>
              <a:rPr lang="en-US" sz="1400" dirty="0">
                <a:latin typeface="Avenir" panose="02000503020000020003" pitchFamily="2" charset="0"/>
              </a:rPr>
              <a:t>A menudo, un </a:t>
            </a:r>
            <a:r>
              <a:rPr lang="en-US" sz="1400" dirty="0" err="1">
                <a:latin typeface="Avenir" panose="02000503020000020003" pitchFamily="2" charset="0"/>
              </a:rPr>
              <a:t>estudiante</a:t>
            </a:r>
            <a:r>
              <a:rPr lang="en-US" sz="1400" dirty="0">
                <a:latin typeface="Avenir" panose="02000503020000020003" pitchFamily="2" charset="0"/>
              </a:rPr>
              <a:t> </a:t>
            </a:r>
            <a:r>
              <a:rPr lang="en-US" sz="1400" dirty="0" err="1">
                <a:latin typeface="Avenir" panose="02000503020000020003" pitchFamily="2" charset="0"/>
              </a:rPr>
              <a:t>puede</a:t>
            </a:r>
            <a:r>
              <a:rPr lang="en-US" sz="1400" dirty="0">
                <a:latin typeface="Avenir" panose="02000503020000020003" pitchFamily="2" charset="0"/>
              </a:rPr>
              <a:t> </a:t>
            </a:r>
            <a:r>
              <a:rPr lang="en-US" sz="1400" dirty="0" err="1">
                <a:latin typeface="Avenir" panose="02000503020000020003" pitchFamily="2" charset="0"/>
              </a:rPr>
              <a:t>necesitar</a:t>
            </a:r>
            <a:r>
              <a:rPr lang="en-US" sz="1400" dirty="0">
                <a:latin typeface="Avenir" panose="02000503020000020003" pitchFamily="2" charset="0"/>
              </a:rPr>
              <a:t> </a:t>
            </a:r>
            <a:r>
              <a:rPr lang="en-US" sz="1400" dirty="0" err="1">
                <a:latin typeface="Avenir" panose="02000503020000020003" pitchFamily="2" charset="0"/>
              </a:rPr>
              <a:t>ayuda</a:t>
            </a:r>
            <a:r>
              <a:rPr lang="en-US" sz="1400" dirty="0">
                <a:latin typeface="Avenir" panose="02000503020000020003" pitchFamily="2" charset="0"/>
              </a:rPr>
              <a:t> con </a:t>
            </a:r>
            <a:r>
              <a:rPr lang="en-US" sz="1400" dirty="0" err="1">
                <a:latin typeface="Avenir" panose="02000503020000020003" pitchFamily="2" charset="0"/>
              </a:rPr>
              <a:t>direcciones</a:t>
            </a:r>
            <a:r>
              <a:rPr lang="en-US" sz="1400" dirty="0">
                <a:latin typeface="Avenir" panose="02000503020000020003" pitchFamily="2" charset="0"/>
              </a:rPr>
              <a:t>, </a:t>
            </a:r>
            <a:r>
              <a:rPr lang="en-US" sz="1400" dirty="0" err="1">
                <a:latin typeface="Avenir" panose="02000503020000020003" pitchFamily="2" charset="0"/>
              </a:rPr>
              <a:t>encontrar</a:t>
            </a:r>
            <a:r>
              <a:rPr lang="en-US" sz="1400" dirty="0">
                <a:latin typeface="Avenir" panose="02000503020000020003" pitchFamily="2" charset="0"/>
              </a:rPr>
              <a:t> un sitio web o </a:t>
            </a:r>
            <a:r>
              <a:rPr lang="en-US" sz="1400" dirty="0" err="1">
                <a:latin typeface="Avenir" panose="02000503020000020003" pitchFamily="2" charset="0"/>
              </a:rPr>
              <a:t>algo</a:t>
            </a:r>
            <a:r>
              <a:rPr lang="en-US" sz="1400" dirty="0">
                <a:latin typeface="Avenir" panose="02000503020000020003" pitchFamily="2" charset="0"/>
              </a:rPr>
              <a:t> </a:t>
            </a:r>
            <a:r>
              <a:rPr lang="en-US" sz="1400" dirty="0" err="1">
                <a:latin typeface="Avenir" panose="02000503020000020003" pitchFamily="2" charset="0"/>
              </a:rPr>
              <a:t>más</a:t>
            </a:r>
            <a:r>
              <a:rPr lang="en-US" sz="1400" dirty="0">
                <a:latin typeface="Avenir" panose="02000503020000020003" pitchFamily="2" charset="0"/>
              </a:rPr>
              <a:t> que sea </a:t>
            </a:r>
            <a:r>
              <a:rPr lang="en-US" sz="1400" dirty="0" err="1">
                <a:latin typeface="Avenir" panose="02000503020000020003" pitchFamily="2" charset="0"/>
              </a:rPr>
              <a:t>fácil</a:t>
            </a:r>
            <a:r>
              <a:rPr lang="en-US" sz="1400" dirty="0">
                <a:latin typeface="Avenir" panose="02000503020000020003" pitchFamily="2" charset="0"/>
              </a:rPr>
              <a:t> de </a:t>
            </a:r>
            <a:r>
              <a:rPr lang="en-US" sz="1400" dirty="0" err="1">
                <a:latin typeface="Avenir" panose="02000503020000020003" pitchFamily="2" charset="0"/>
              </a:rPr>
              <a:t>solucionar</a:t>
            </a:r>
            <a:r>
              <a:rPr lang="en-US" sz="1400" dirty="0">
                <a:latin typeface="Avenir" panose="02000503020000020003" pitchFamily="2" charset="0"/>
              </a:rPr>
              <a:t>. Si </a:t>
            </a:r>
            <a:r>
              <a:rPr lang="en-US" sz="1400" dirty="0" err="1">
                <a:latin typeface="Avenir" panose="02000503020000020003" pitchFamily="2" charset="0"/>
              </a:rPr>
              <a:t>es</a:t>
            </a:r>
            <a:r>
              <a:rPr lang="en-US" sz="1400" dirty="0">
                <a:latin typeface="Avenir" panose="02000503020000020003" pitchFamily="2" charset="0"/>
              </a:rPr>
              <a:t> un </a:t>
            </a:r>
            <a:r>
              <a:rPr lang="en-US" sz="1400" dirty="0" err="1">
                <a:latin typeface="Avenir" panose="02000503020000020003" pitchFamily="2" charset="0"/>
              </a:rPr>
              <a:t>tema</a:t>
            </a:r>
            <a:r>
              <a:rPr lang="en-US" sz="1400" dirty="0">
                <a:latin typeface="Avenir" panose="02000503020000020003" pitchFamily="2" charset="0"/>
              </a:rPr>
              <a:t> </a:t>
            </a:r>
            <a:r>
              <a:rPr lang="en-US" sz="1400" dirty="0" err="1">
                <a:latin typeface="Avenir" panose="02000503020000020003" pitchFamily="2" charset="0"/>
              </a:rPr>
              <a:t>más</a:t>
            </a:r>
            <a:r>
              <a:rPr lang="en-US" sz="1400" dirty="0">
                <a:latin typeface="Avenir" panose="02000503020000020003" pitchFamily="2" charset="0"/>
              </a:rPr>
              <a:t> </a:t>
            </a:r>
            <a:r>
              <a:rPr lang="en-US" sz="1400" dirty="0" err="1">
                <a:latin typeface="Avenir" panose="02000503020000020003" pitchFamily="2" charset="0"/>
              </a:rPr>
              <a:t>complicado</a:t>
            </a:r>
            <a:r>
              <a:rPr lang="en-US" sz="1400" dirty="0">
                <a:latin typeface="Avenir" panose="02000503020000020003" pitchFamily="2" charset="0"/>
              </a:rPr>
              <a:t>, </a:t>
            </a:r>
            <a:r>
              <a:rPr lang="en-US" sz="1400" dirty="0" err="1">
                <a:latin typeface="Avenir" panose="02000503020000020003" pitchFamily="2" charset="0"/>
              </a:rPr>
              <a:t>comuníquese</a:t>
            </a:r>
            <a:r>
              <a:rPr lang="en-US" sz="1400" dirty="0">
                <a:latin typeface="Avenir" panose="02000503020000020003" pitchFamily="2" charset="0"/>
              </a:rPr>
              <a:t> con el maestro.</a:t>
            </a:r>
          </a:p>
          <a:p>
            <a:pPr marL="285750" lvl="0" indent="-285750">
              <a:buClr>
                <a:schemeClr val="bg1"/>
              </a:buClr>
              <a:buFont typeface="Arial" panose="020B0604020202020204" pitchFamily="34" charset="0"/>
              <a:buChar char="•"/>
            </a:pPr>
            <a:endParaRPr lang="en-US" sz="1400" dirty="0">
              <a:latin typeface="Avenir" panose="02000503020000020003" pitchFamily="2" charset="0"/>
            </a:endParaRPr>
          </a:p>
          <a:p>
            <a:pPr marL="285750" lvl="0" indent="-285750">
              <a:buClr>
                <a:schemeClr val="bg1"/>
              </a:buClr>
              <a:buFont typeface="Arial" panose="020B0604020202020204" pitchFamily="34" charset="0"/>
              <a:buChar char="•"/>
            </a:pPr>
            <a:r>
              <a:rPr lang="en-US" sz="1400" dirty="0">
                <a:latin typeface="Avenir" panose="02000503020000020003" pitchFamily="2" charset="0"/>
              </a:rPr>
              <a:t>Anime y </a:t>
            </a:r>
            <a:r>
              <a:rPr lang="en-US" sz="1600" b="1" dirty="0" err="1">
                <a:latin typeface="Avenir" panose="02000503020000020003" pitchFamily="2" charset="0"/>
              </a:rPr>
              <a:t>espere</a:t>
            </a:r>
            <a:r>
              <a:rPr lang="en-US" sz="1600" b="1" dirty="0">
                <a:latin typeface="Avenir" panose="02000503020000020003" pitchFamily="2" charset="0"/>
              </a:rPr>
              <a:t> que </a:t>
            </a:r>
            <a:r>
              <a:rPr lang="en-US" sz="1600" b="1" dirty="0" err="1">
                <a:latin typeface="Avenir" panose="02000503020000020003" pitchFamily="2" charset="0"/>
              </a:rPr>
              <a:t>su</a:t>
            </a:r>
            <a:r>
              <a:rPr lang="en-US" sz="1600" b="1" dirty="0">
                <a:latin typeface="Avenir" panose="02000503020000020003" pitchFamily="2" charset="0"/>
              </a:rPr>
              <a:t> </a:t>
            </a:r>
            <a:r>
              <a:rPr lang="en-US" sz="1600" b="1" dirty="0" err="1">
                <a:latin typeface="Avenir" panose="02000503020000020003" pitchFamily="2" charset="0"/>
              </a:rPr>
              <a:t>estudiante</a:t>
            </a:r>
            <a:r>
              <a:rPr lang="en-US" sz="1600" b="1" dirty="0">
                <a:latin typeface="Avenir" panose="02000503020000020003" pitchFamily="2" charset="0"/>
              </a:rPr>
              <a:t> se </a:t>
            </a:r>
            <a:r>
              <a:rPr lang="en-US" sz="1600" b="1" dirty="0" err="1">
                <a:latin typeface="Avenir" panose="02000503020000020003" pitchFamily="2" charset="0"/>
              </a:rPr>
              <a:t>comunique</a:t>
            </a:r>
            <a:r>
              <a:rPr lang="en-US" sz="1600" b="1" dirty="0">
                <a:latin typeface="Avenir" panose="02000503020000020003" pitchFamily="2" charset="0"/>
              </a:rPr>
              <a:t> con </a:t>
            </a:r>
            <a:r>
              <a:rPr lang="en-US" sz="1600" b="1" dirty="0" err="1">
                <a:latin typeface="Avenir" panose="02000503020000020003" pitchFamily="2" charset="0"/>
              </a:rPr>
              <a:t>su</a:t>
            </a:r>
            <a:r>
              <a:rPr lang="en-US" sz="1600" b="1" dirty="0">
                <a:latin typeface="Avenir" panose="02000503020000020003" pitchFamily="2" charset="0"/>
              </a:rPr>
              <a:t> maestro con </a:t>
            </a:r>
            <a:r>
              <a:rPr lang="en-US" sz="1600" b="1" dirty="0" err="1">
                <a:latin typeface="Avenir" panose="02000503020000020003" pitchFamily="2" charset="0"/>
              </a:rPr>
              <a:t>cualquier</a:t>
            </a:r>
            <a:r>
              <a:rPr lang="en-US" sz="1600" b="1" dirty="0">
                <a:latin typeface="Avenir" panose="02000503020000020003" pitchFamily="2" charset="0"/>
              </a:rPr>
              <a:t> </a:t>
            </a:r>
            <a:r>
              <a:rPr lang="en-US" sz="1600" b="1" dirty="0" err="1">
                <a:latin typeface="Avenir" panose="02000503020000020003" pitchFamily="2" charset="0"/>
              </a:rPr>
              <a:t>pregunta</a:t>
            </a:r>
            <a:r>
              <a:rPr lang="en-US" sz="1600" b="1" dirty="0">
                <a:latin typeface="Avenir" panose="02000503020000020003" pitchFamily="2" charset="0"/>
              </a:rPr>
              <a:t> o </a:t>
            </a:r>
            <a:r>
              <a:rPr lang="en-US" sz="1600" b="1" dirty="0" err="1">
                <a:latin typeface="Avenir" panose="02000503020000020003" pitchFamily="2" charset="0"/>
              </a:rPr>
              <a:t>inquietud</a:t>
            </a:r>
            <a:r>
              <a:rPr lang="en-US" sz="1600" b="1" dirty="0">
                <a:latin typeface="Avenir" panose="02000503020000020003" pitchFamily="2" charset="0"/>
              </a:rPr>
              <a:t> que </a:t>
            </a:r>
            <a:r>
              <a:rPr lang="en-US" sz="1600" b="1" dirty="0" err="1">
                <a:latin typeface="Avenir" panose="02000503020000020003" pitchFamily="2" charset="0"/>
              </a:rPr>
              <a:t>tenga</a:t>
            </a:r>
            <a:r>
              <a:rPr lang="en-US" sz="1400" dirty="0">
                <a:latin typeface="Avenir" panose="02000503020000020003" pitchFamily="2" charset="0"/>
              </a:rPr>
              <a:t>. Los </a:t>
            </a:r>
            <a:r>
              <a:rPr lang="en-US" sz="1400" dirty="0" err="1">
                <a:latin typeface="Avenir" panose="02000503020000020003" pitchFamily="2" charset="0"/>
              </a:rPr>
              <a:t>profesores</a:t>
            </a:r>
            <a:r>
              <a:rPr lang="en-US" sz="1400" dirty="0">
                <a:latin typeface="Avenir" panose="02000503020000020003" pitchFamily="2" charset="0"/>
              </a:rPr>
              <a:t> </a:t>
            </a:r>
            <a:r>
              <a:rPr lang="en-US" sz="1400" dirty="0" err="1">
                <a:latin typeface="Avenir" panose="02000503020000020003" pitchFamily="2" charset="0"/>
              </a:rPr>
              <a:t>están</a:t>
            </a:r>
            <a:r>
              <a:rPr lang="en-US" sz="1400" dirty="0">
                <a:latin typeface="Avenir" panose="02000503020000020003" pitchFamily="2" charset="0"/>
              </a:rPr>
              <a:t> </a:t>
            </a:r>
            <a:r>
              <a:rPr lang="en-US" sz="1400" dirty="0" err="1">
                <a:latin typeface="Avenir" panose="02000503020000020003" pitchFamily="2" charset="0"/>
              </a:rPr>
              <a:t>disponibles</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Zoom </a:t>
            </a:r>
            <a:r>
              <a:rPr lang="en-US" sz="1400" dirty="0" err="1">
                <a:latin typeface="Avenir" panose="02000503020000020003" pitchFamily="2" charset="0"/>
              </a:rPr>
              <a:t>durante</a:t>
            </a:r>
            <a:r>
              <a:rPr lang="en-US" sz="1400" dirty="0">
                <a:latin typeface="Avenir" panose="02000503020000020003" pitchFamily="2" charset="0"/>
              </a:rPr>
              <a:t> el </a:t>
            </a:r>
            <a:r>
              <a:rPr lang="en-US" sz="1400" dirty="0" err="1">
                <a:latin typeface="Avenir" panose="02000503020000020003" pitchFamily="2" charset="0"/>
              </a:rPr>
              <a:t>tiempo</a:t>
            </a:r>
            <a:r>
              <a:rPr lang="en-US" sz="1400" dirty="0">
                <a:latin typeface="Avenir" panose="02000503020000020003" pitchFamily="2" charset="0"/>
              </a:rPr>
              <a:t> de "</a:t>
            </a:r>
            <a:r>
              <a:rPr lang="en-US" sz="1400" dirty="0" err="1">
                <a:latin typeface="Avenir" panose="02000503020000020003" pitchFamily="2" charset="0"/>
              </a:rPr>
              <a:t>Acceso</a:t>
            </a:r>
            <a:r>
              <a:rPr lang="en-US" sz="1400" dirty="0">
                <a:latin typeface="Avenir" panose="02000503020000020003" pitchFamily="2" charset="0"/>
              </a:rPr>
              <a:t> para </a:t>
            </a:r>
            <a:r>
              <a:rPr lang="en-US" sz="1400" dirty="0" err="1">
                <a:latin typeface="Avenir" panose="02000503020000020003" pitchFamily="2" charset="0"/>
              </a:rPr>
              <a:t>profesores</a:t>
            </a:r>
            <a:r>
              <a:rPr lang="en-US" sz="1400" dirty="0">
                <a:latin typeface="Avenir" panose="02000503020000020003" pitchFamily="2" charset="0"/>
              </a:rPr>
              <a:t>" y las </a:t>
            </a:r>
            <a:r>
              <a:rPr lang="en-US" sz="1400" dirty="0" err="1">
                <a:latin typeface="Avenir" panose="02000503020000020003" pitchFamily="2" charset="0"/>
              </a:rPr>
              <a:t>sesiones</a:t>
            </a:r>
            <a:r>
              <a:rPr lang="en-US" sz="1400" dirty="0">
                <a:latin typeface="Avenir" panose="02000503020000020003" pitchFamily="2" charset="0"/>
              </a:rPr>
              <a:t> de </a:t>
            </a:r>
            <a:r>
              <a:rPr lang="en-US" sz="1400" dirty="0" err="1">
                <a:latin typeface="Avenir" panose="02000503020000020003" pitchFamily="2" charset="0"/>
              </a:rPr>
              <a:t>ayuda</a:t>
            </a:r>
            <a:r>
              <a:rPr lang="en-US" sz="1400" dirty="0">
                <a:latin typeface="Avenir" panose="02000503020000020003" pitchFamily="2" charset="0"/>
              </a:rPr>
              <a:t> y se </a:t>
            </a:r>
            <a:r>
              <a:rPr lang="en-US" sz="1400" dirty="0" err="1">
                <a:latin typeface="Avenir" panose="02000503020000020003" pitchFamily="2" charset="0"/>
              </a:rPr>
              <a:t>puede</a:t>
            </a:r>
            <a:r>
              <a:rPr lang="en-US" sz="1400" dirty="0">
                <a:latin typeface="Avenir" panose="02000503020000020003" pitchFamily="2" charset="0"/>
              </a:rPr>
              <a:t> </a:t>
            </a:r>
            <a:r>
              <a:rPr lang="en-US" sz="1400" dirty="0" err="1">
                <a:latin typeface="Avenir" panose="02000503020000020003" pitchFamily="2" charset="0"/>
              </a:rPr>
              <a:t>contactar</a:t>
            </a:r>
            <a:r>
              <a:rPr lang="en-US" sz="1400" dirty="0">
                <a:latin typeface="Avenir" panose="02000503020000020003" pitchFamily="2" charset="0"/>
              </a:rPr>
              <a:t> a </a:t>
            </a:r>
            <a:r>
              <a:rPr lang="en-US" sz="1400" dirty="0" err="1">
                <a:latin typeface="Avenir" panose="02000503020000020003" pitchFamily="2" charset="0"/>
              </a:rPr>
              <a:t>través</a:t>
            </a:r>
            <a:r>
              <a:rPr lang="en-US" sz="1400" dirty="0">
                <a:latin typeface="Avenir" panose="02000503020000020003" pitchFamily="2" charset="0"/>
              </a:rPr>
              <a:t> de Canvas o </a:t>
            </a:r>
            <a:r>
              <a:rPr lang="en-US" sz="1400" dirty="0" err="1">
                <a:latin typeface="Avenir" panose="02000503020000020003" pitchFamily="2" charset="0"/>
              </a:rPr>
              <a:t>correo</a:t>
            </a:r>
            <a:r>
              <a:rPr lang="en-US" sz="1400" dirty="0">
                <a:latin typeface="Avenir" panose="02000503020000020003" pitchFamily="2" charset="0"/>
              </a:rPr>
              <a:t> </a:t>
            </a:r>
            <a:r>
              <a:rPr lang="en-US" sz="1400" dirty="0" err="1">
                <a:latin typeface="Avenir" panose="02000503020000020003" pitchFamily="2" charset="0"/>
              </a:rPr>
              <a:t>electrónico</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cualquier</a:t>
            </a:r>
            <a:r>
              <a:rPr lang="en-US" sz="1400" dirty="0">
                <a:latin typeface="Avenir" panose="02000503020000020003" pitchFamily="2" charset="0"/>
              </a:rPr>
              <a:t> </a:t>
            </a:r>
            <a:r>
              <a:rPr lang="en-US" sz="1400" dirty="0" err="1">
                <a:latin typeface="Avenir" panose="02000503020000020003" pitchFamily="2" charset="0"/>
              </a:rPr>
              <a:t>momento</a:t>
            </a:r>
            <a:r>
              <a:rPr lang="en-US" sz="1400" dirty="0">
                <a:latin typeface="Avenir" panose="02000503020000020003" pitchFamily="2" charset="0"/>
              </a:rPr>
              <a:t>.</a:t>
            </a:r>
          </a:p>
          <a:p>
            <a:pPr marL="285750" lvl="0" indent="-285750">
              <a:buClr>
                <a:schemeClr val="bg1"/>
              </a:buClr>
              <a:buFont typeface="Arial" panose="020B0604020202020204" pitchFamily="34" charset="0"/>
              <a:buChar char="•"/>
            </a:pPr>
            <a:endParaRPr lang="en-US" sz="1400" dirty="0">
              <a:latin typeface="Avenir" panose="02000503020000020003" pitchFamily="2" charset="0"/>
            </a:endParaRPr>
          </a:p>
          <a:p>
            <a:pPr marL="285750" lvl="0" indent="-285750">
              <a:buClr>
                <a:schemeClr val="bg1"/>
              </a:buClr>
              <a:buFont typeface="Arial" panose="020B0604020202020204" pitchFamily="34" charset="0"/>
              <a:buChar char="•"/>
            </a:pPr>
            <a:r>
              <a:rPr lang="en-US" sz="1400" dirty="0">
                <a:latin typeface="Avenir" panose="02000503020000020003" pitchFamily="2" charset="0"/>
              </a:rPr>
              <a:t>Si </a:t>
            </a:r>
            <a:r>
              <a:rPr lang="en-US" sz="1400" dirty="0" err="1">
                <a:latin typeface="Avenir" panose="02000503020000020003" pitchFamily="2" charset="0"/>
              </a:rPr>
              <a:t>tiene</a:t>
            </a:r>
            <a:r>
              <a:rPr lang="en-US" sz="1400" dirty="0">
                <a:latin typeface="Avenir" panose="02000503020000020003" pitchFamily="2" charset="0"/>
              </a:rPr>
              <a:t> </a:t>
            </a:r>
            <a:r>
              <a:rPr lang="en-US" sz="1400" dirty="0" err="1">
                <a:latin typeface="Avenir" panose="02000503020000020003" pitchFamily="2" charset="0"/>
              </a:rPr>
              <a:t>alguna</a:t>
            </a:r>
            <a:r>
              <a:rPr lang="en-US" sz="1400" dirty="0">
                <a:latin typeface="Avenir" panose="02000503020000020003" pitchFamily="2" charset="0"/>
              </a:rPr>
              <a:t> </a:t>
            </a:r>
            <a:r>
              <a:rPr lang="en-US" sz="1400" dirty="0" err="1">
                <a:latin typeface="Avenir" panose="02000503020000020003" pitchFamily="2" charset="0"/>
              </a:rPr>
              <a:t>pregunta</a:t>
            </a:r>
            <a:r>
              <a:rPr lang="en-US" sz="1400" dirty="0">
                <a:latin typeface="Avenir" panose="02000503020000020003" pitchFamily="2" charset="0"/>
              </a:rPr>
              <a:t> o </a:t>
            </a:r>
            <a:r>
              <a:rPr lang="en-US" sz="1400" dirty="0" err="1">
                <a:latin typeface="Avenir" panose="02000503020000020003" pitchFamily="2" charset="0"/>
              </a:rPr>
              <a:t>inquietud</a:t>
            </a:r>
            <a:r>
              <a:rPr lang="en-US" sz="1400" dirty="0">
                <a:latin typeface="Avenir" panose="02000503020000020003" pitchFamily="2" charset="0"/>
              </a:rPr>
              <a:t>, no dude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comunicarse</a:t>
            </a:r>
            <a:r>
              <a:rPr lang="en-US" sz="1400" dirty="0">
                <a:latin typeface="Avenir" panose="02000503020000020003" pitchFamily="2" charset="0"/>
              </a:rPr>
              <a:t> con un maestro, </a:t>
            </a:r>
            <a:r>
              <a:rPr lang="en-US" sz="1400" dirty="0" err="1">
                <a:latin typeface="Avenir" panose="02000503020000020003" pitchFamily="2" charset="0"/>
              </a:rPr>
              <a:t>consejero</a:t>
            </a:r>
            <a:r>
              <a:rPr lang="en-US" sz="1400" dirty="0">
                <a:latin typeface="Avenir" panose="02000503020000020003" pitchFamily="2" charset="0"/>
              </a:rPr>
              <a:t> o </a:t>
            </a:r>
            <a:r>
              <a:rPr lang="en-US" sz="1400" dirty="0" err="1">
                <a:latin typeface="Avenir" panose="02000503020000020003" pitchFamily="2" charset="0"/>
              </a:rPr>
              <a:t>administrador</a:t>
            </a:r>
            <a:r>
              <a:rPr lang="en-US" sz="1400" dirty="0">
                <a:latin typeface="Avenir" panose="02000503020000020003" pitchFamily="2" charset="0"/>
              </a:rPr>
              <a:t>.</a:t>
            </a:r>
          </a:p>
        </p:txBody>
      </p:sp>
      <p:pic>
        <p:nvPicPr>
          <p:cNvPr id="3" name="Picture 2">
            <a:extLst>
              <a:ext uri="{FF2B5EF4-FFF2-40B4-BE49-F238E27FC236}">
                <a16:creationId xmlns:a16="http://schemas.microsoft.com/office/drawing/2014/main" id="{1C7D6822-F8A1-6A45-B126-30896B8DC893}"/>
              </a:ext>
            </a:extLst>
          </p:cNvPr>
          <p:cNvPicPr>
            <a:picLocks noChangeAspect="1"/>
          </p:cNvPicPr>
          <p:nvPr/>
        </p:nvPicPr>
        <p:blipFill>
          <a:blip r:embed="rId2"/>
          <a:stretch>
            <a:fillRect/>
          </a:stretch>
        </p:blipFill>
        <p:spPr>
          <a:xfrm>
            <a:off x="144466" y="270052"/>
            <a:ext cx="464314" cy="464314"/>
          </a:xfrm>
          <a:prstGeom prst="rect">
            <a:avLst/>
          </a:prstGeom>
        </p:spPr>
      </p:pic>
      <p:pic>
        <p:nvPicPr>
          <p:cNvPr id="4" name="Picture 3">
            <a:extLst>
              <a:ext uri="{FF2B5EF4-FFF2-40B4-BE49-F238E27FC236}">
                <a16:creationId xmlns:a16="http://schemas.microsoft.com/office/drawing/2014/main" id="{54EF1C4E-9840-7B49-988F-377FC37D0222}"/>
              </a:ext>
            </a:extLst>
          </p:cNvPr>
          <p:cNvPicPr>
            <a:picLocks noChangeAspect="1"/>
          </p:cNvPicPr>
          <p:nvPr/>
        </p:nvPicPr>
        <p:blipFill>
          <a:blip r:embed="rId2"/>
          <a:stretch>
            <a:fillRect/>
          </a:stretch>
        </p:blipFill>
        <p:spPr>
          <a:xfrm>
            <a:off x="144466" y="1740570"/>
            <a:ext cx="464314" cy="446489"/>
          </a:xfrm>
          <a:prstGeom prst="rect">
            <a:avLst/>
          </a:prstGeom>
        </p:spPr>
      </p:pic>
      <p:pic>
        <p:nvPicPr>
          <p:cNvPr id="5" name="Picture 4">
            <a:extLst>
              <a:ext uri="{FF2B5EF4-FFF2-40B4-BE49-F238E27FC236}">
                <a16:creationId xmlns:a16="http://schemas.microsoft.com/office/drawing/2014/main" id="{B1CA6AD6-6570-8F4D-A288-93BB4725D76E}"/>
              </a:ext>
            </a:extLst>
          </p:cNvPr>
          <p:cNvPicPr>
            <a:picLocks noChangeAspect="1"/>
          </p:cNvPicPr>
          <p:nvPr/>
        </p:nvPicPr>
        <p:blipFill>
          <a:blip r:embed="rId2"/>
          <a:stretch>
            <a:fillRect/>
          </a:stretch>
        </p:blipFill>
        <p:spPr>
          <a:xfrm>
            <a:off x="144466" y="3094602"/>
            <a:ext cx="464314" cy="464314"/>
          </a:xfrm>
          <a:prstGeom prst="rect">
            <a:avLst/>
          </a:prstGeom>
        </p:spPr>
      </p:pic>
      <p:pic>
        <p:nvPicPr>
          <p:cNvPr id="6" name="Picture 5">
            <a:extLst>
              <a:ext uri="{FF2B5EF4-FFF2-40B4-BE49-F238E27FC236}">
                <a16:creationId xmlns:a16="http://schemas.microsoft.com/office/drawing/2014/main" id="{9BD7BB34-6EAE-0E4E-97BA-A95FB95F0112}"/>
              </a:ext>
            </a:extLst>
          </p:cNvPr>
          <p:cNvPicPr>
            <a:picLocks noChangeAspect="1"/>
          </p:cNvPicPr>
          <p:nvPr/>
        </p:nvPicPr>
        <p:blipFill>
          <a:blip r:embed="rId2"/>
          <a:stretch>
            <a:fillRect/>
          </a:stretch>
        </p:blipFill>
        <p:spPr>
          <a:xfrm>
            <a:off x="144466" y="4439627"/>
            <a:ext cx="464314" cy="464314"/>
          </a:xfrm>
          <a:prstGeom prst="rect">
            <a:avLst/>
          </a:prstGeom>
        </p:spPr>
      </p:pic>
      <p:sp>
        <p:nvSpPr>
          <p:cNvPr id="7" name="Rectangle 6">
            <a:extLst>
              <a:ext uri="{FF2B5EF4-FFF2-40B4-BE49-F238E27FC236}">
                <a16:creationId xmlns:a16="http://schemas.microsoft.com/office/drawing/2014/main" id="{B3E949BB-F9C5-1A48-9B97-A0FE44698E2B}"/>
              </a:ext>
            </a:extLst>
          </p:cNvPr>
          <p:cNvSpPr/>
          <p:nvPr/>
        </p:nvSpPr>
        <p:spPr>
          <a:xfrm>
            <a:off x="313795" y="5609948"/>
            <a:ext cx="6256337" cy="3323987"/>
          </a:xfrm>
          <a:prstGeom prst="rect">
            <a:avLst/>
          </a:prstGeom>
        </p:spPr>
        <p:txBody>
          <a:bodyPr wrap="square">
            <a:spAutoFit/>
          </a:bodyPr>
          <a:lstStyle/>
          <a:p>
            <a:r>
              <a:rPr lang="en-US" sz="1400" b="1" u="sng" dirty="0">
                <a:latin typeface="Avenir" panose="02000503020000020003" pitchFamily="2" charset="0"/>
              </a:rPr>
              <a:t>Canvas Parent App:</a:t>
            </a:r>
          </a:p>
          <a:p>
            <a:endParaRPr lang="en-US" sz="1400" b="1" u="sng" dirty="0">
              <a:latin typeface="Avenir" panose="02000503020000020003" pitchFamily="2" charset="0"/>
            </a:endParaRPr>
          </a:p>
          <a:p>
            <a:pPr lvl="0"/>
            <a:r>
              <a:rPr lang="en-US" sz="1400" dirty="0">
                <a:latin typeface="Avenir" panose="02000503020000020003" pitchFamily="2" charset="0"/>
              </a:rPr>
              <a:t>Google Play:  </a:t>
            </a:r>
            <a:r>
              <a:rPr lang="en-US" sz="1400" dirty="0">
                <a:latin typeface="Avenir" panose="02000503020000020003" pitchFamily="2" charset="0"/>
                <a:hlinkClick r:id="rId3"/>
              </a:rPr>
              <a:t>https://play.google.com/store/apps/details?id=com.instructure.parentapp&amp;hl=en_US</a:t>
            </a:r>
            <a:endParaRPr lang="en-US" sz="1400" dirty="0">
              <a:latin typeface="Avenir" panose="02000503020000020003" pitchFamily="2" charset="0"/>
            </a:endParaRPr>
          </a:p>
          <a:p>
            <a:pPr lvl="0"/>
            <a:r>
              <a:rPr lang="en-US" sz="1400" dirty="0">
                <a:latin typeface="Avenir" panose="02000503020000020003" pitchFamily="2" charset="0"/>
              </a:rPr>
              <a:t>Apple: </a:t>
            </a:r>
          </a:p>
          <a:p>
            <a:pPr lvl="0"/>
            <a:r>
              <a:rPr lang="en-US" sz="1400" dirty="0">
                <a:latin typeface="Avenir" panose="02000503020000020003" pitchFamily="2" charset="0"/>
                <a:hlinkClick r:id="rId4"/>
              </a:rPr>
              <a:t>https://apps.apple.com/us/app/canvas-parent/id1097996698</a:t>
            </a:r>
            <a:endParaRPr lang="en-US" sz="1400" dirty="0">
              <a:latin typeface="Avenir" panose="02000503020000020003" pitchFamily="2" charset="0"/>
            </a:endParaRPr>
          </a:p>
          <a:p>
            <a:r>
              <a:rPr lang="en-US" sz="1400" dirty="0">
                <a:latin typeface="Avenir" panose="02000503020000020003" pitchFamily="2" charset="0"/>
              </a:rPr>
              <a:t> </a:t>
            </a:r>
          </a:p>
          <a:p>
            <a:pPr>
              <a:buClr>
                <a:schemeClr val="bg1"/>
              </a:buClr>
            </a:pPr>
            <a:endParaRPr lang="en-US" sz="1400" dirty="0">
              <a:latin typeface="Avenir" panose="02000503020000020003" pitchFamily="2" charset="0"/>
            </a:endParaRPr>
          </a:p>
          <a:p>
            <a:pPr>
              <a:buClr>
                <a:schemeClr val="bg1"/>
              </a:buClr>
            </a:pPr>
            <a:r>
              <a:rPr lang="en-US" sz="1400" b="1" u="sng" dirty="0">
                <a:latin typeface="Avenir" panose="02000503020000020003" pitchFamily="2" charset="0"/>
              </a:rPr>
              <a:t>PowerSchool Mobile App: </a:t>
            </a:r>
          </a:p>
          <a:p>
            <a:pPr>
              <a:buClr>
                <a:schemeClr val="bg1"/>
              </a:buClr>
            </a:pPr>
            <a:endParaRPr lang="en-US" sz="1400" dirty="0">
              <a:latin typeface="Avenir" panose="02000503020000020003" pitchFamily="2" charset="0"/>
            </a:endParaRPr>
          </a:p>
          <a:p>
            <a:pPr>
              <a:buClr>
                <a:schemeClr val="bg1"/>
              </a:buClr>
            </a:pPr>
            <a:r>
              <a:rPr lang="en-US" sz="1400" dirty="0">
                <a:latin typeface="Avenir" panose="02000503020000020003" pitchFamily="2" charset="0"/>
              </a:rPr>
              <a:t>Google Play: </a:t>
            </a:r>
            <a:r>
              <a:rPr lang="en-US" sz="1400" dirty="0">
                <a:hlinkClick r:id="rId5"/>
              </a:rPr>
              <a:t>https://play.google.com/store/apps/details?id=com.powerschool.portal</a:t>
            </a:r>
            <a:endParaRPr lang="en-US" sz="1400" dirty="0">
              <a:latin typeface="Avenir" panose="02000503020000020003" pitchFamily="2" charset="0"/>
            </a:endParaRPr>
          </a:p>
          <a:p>
            <a:pPr>
              <a:buClr>
                <a:schemeClr val="bg1"/>
              </a:buClr>
            </a:pPr>
            <a:r>
              <a:rPr lang="en-US" sz="1400" dirty="0">
                <a:latin typeface="Avenir" panose="02000503020000020003" pitchFamily="2" charset="0"/>
              </a:rPr>
              <a:t>Apple:</a:t>
            </a:r>
          </a:p>
          <a:p>
            <a:pPr>
              <a:buClr>
                <a:schemeClr val="bg1"/>
              </a:buClr>
            </a:pPr>
            <a:r>
              <a:rPr lang="en-US" sz="1400" dirty="0">
                <a:latin typeface="Avenir" panose="02000503020000020003" pitchFamily="2" charset="0"/>
              </a:rPr>
              <a:t> </a:t>
            </a:r>
            <a:r>
              <a:rPr lang="en-US" sz="1400" dirty="0">
                <a:hlinkClick r:id="rId6"/>
              </a:rPr>
              <a:t>https://apps.apple.com/us/app/powerschool-mobile/id973741088</a:t>
            </a:r>
            <a:endParaRPr lang="en-US" sz="1400" dirty="0">
              <a:latin typeface="Avenir" panose="02000503020000020003" pitchFamily="2" charset="0"/>
            </a:endParaRPr>
          </a:p>
        </p:txBody>
      </p:sp>
      <p:sp>
        <p:nvSpPr>
          <p:cNvPr id="8" name="Rectangle 7">
            <a:extLst>
              <a:ext uri="{FF2B5EF4-FFF2-40B4-BE49-F238E27FC236}">
                <a16:creationId xmlns:a16="http://schemas.microsoft.com/office/drawing/2014/main" id="{C7DA3AAA-2108-4742-899B-7A00F968AC51}"/>
              </a:ext>
            </a:extLst>
          </p:cNvPr>
          <p:cNvSpPr/>
          <p:nvPr/>
        </p:nvSpPr>
        <p:spPr>
          <a:xfrm>
            <a:off x="308891" y="5170937"/>
            <a:ext cx="6265333" cy="369332"/>
          </a:xfrm>
          <a:prstGeom prst="rect">
            <a:avLst/>
          </a:prstGeom>
        </p:spPr>
        <p:txBody>
          <a:bodyPr wrap="square">
            <a:spAutoFit/>
          </a:bodyPr>
          <a:lstStyle/>
          <a:p>
            <a:pPr algn="ctr"/>
            <a:r>
              <a:rPr lang="en-US" b="1" dirty="0" err="1">
                <a:latin typeface="Avenir Next Heavy" panose="020B0503020202020204" pitchFamily="34" charset="0"/>
              </a:rPr>
              <a:t>Recursos</a:t>
            </a:r>
            <a:endParaRPr lang="en-US" b="1" dirty="0">
              <a:latin typeface="Avenir Next Heavy" panose="020B0503020202020204" pitchFamily="34" charset="0"/>
            </a:endParaRPr>
          </a:p>
        </p:txBody>
      </p:sp>
    </p:spTree>
    <p:extLst>
      <p:ext uri="{BB962C8B-B14F-4D97-AF65-F5344CB8AC3E}">
        <p14:creationId xmlns:p14="http://schemas.microsoft.com/office/powerpoint/2010/main" val="258803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35347D-0634-2845-BCAA-102ACB3FE6E1}"/>
              </a:ext>
            </a:extLst>
          </p:cNvPr>
          <p:cNvSpPr/>
          <p:nvPr/>
        </p:nvSpPr>
        <p:spPr>
          <a:xfrm>
            <a:off x="317764" y="220131"/>
            <a:ext cx="6256337" cy="4247317"/>
          </a:xfrm>
          <a:prstGeom prst="rect">
            <a:avLst/>
          </a:prstGeom>
        </p:spPr>
        <p:txBody>
          <a:bodyPr wrap="square">
            <a:spAutoFit/>
          </a:bodyPr>
          <a:lstStyle/>
          <a:p>
            <a:r>
              <a:rPr lang="en-US" sz="1400" dirty="0">
                <a:latin typeface="Avenir" panose="02000503020000020003" pitchFamily="2" charset="0"/>
              </a:rPr>
              <a:t> </a:t>
            </a:r>
          </a:p>
          <a:p>
            <a:pPr algn="ctr"/>
            <a:r>
              <a:rPr lang="en-US" b="1" dirty="0" err="1">
                <a:latin typeface="Avenir Next Heavy" panose="020B0503020202020204" pitchFamily="34" charset="0"/>
              </a:rPr>
              <a:t>Cómo</a:t>
            </a:r>
            <a:r>
              <a:rPr lang="en-US" b="1" dirty="0">
                <a:latin typeface="Avenir Next Heavy" panose="020B0503020202020204" pitchFamily="34" charset="0"/>
              </a:rPr>
              <a:t> </a:t>
            </a:r>
            <a:r>
              <a:rPr lang="en-US" b="1" dirty="0" err="1">
                <a:latin typeface="Avenir Next Heavy" panose="020B0503020202020204" pitchFamily="34" charset="0"/>
              </a:rPr>
              <a:t>ser</a:t>
            </a:r>
            <a:r>
              <a:rPr lang="en-US" b="1" dirty="0">
                <a:latin typeface="Avenir Next Heavy" panose="020B0503020202020204" pitchFamily="34" charset="0"/>
              </a:rPr>
              <a:t> un </a:t>
            </a:r>
            <a:r>
              <a:rPr lang="en-US" b="1" dirty="0" err="1">
                <a:latin typeface="Avenir Next Heavy" panose="020B0503020202020204" pitchFamily="34" charset="0"/>
              </a:rPr>
              <a:t>observador</a:t>
            </a:r>
            <a:r>
              <a:rPr lang="en-US" b="1" dirty="0">
                <a:latin typeface="Avenir Next Heavy" panose="020B0503020202020204" pitchFamily="34" charset="0"/>
              </a:rPr>
              <a:t> </a:t>
            </a:r>
            <a:r>
              <a:rPr lang="en-US" b="1" dirty="0" err="1">
                <a:latin typeface="Avenir Next Heavy" panose="020B0503020202020204" pitchFamily="34" charset="0"/>
              </a:rPr>
              <a:t>en</a:t>
            </a:r>
            <a:r>
              <a:rPr lang="en-US" b="1" dirty="0">
                <a:latin typeface="Avenir Next Heavy" panose="020B0503020202020204" pitchFamily="34" charset="0"/>
              </a:rPr>
              <a:t> Canvas</a:t>
            </a:r>
          </a:p>
          <a:p>
            <a:pPr algn="ctr"/>
            <a:endParaRPr lang="en-US" sz="1400" dirty="0">
              <a:latin typeface="Avenir" panose="02000503020000020003" pitchFamily="2" charset="0"/>
            </a:endParaRPr>
          </a:p>
          <a:p>
            <a:pPr lvl="0"/>
            <a:r>
              <a:rPr lang="en-US" sz="1400" dirty="0">
                <a:latin typeface="Avenir" panose="02000503020000020003" pitchFamily="2" charset="0"/>
              </a:rPr>
              <a:t>1. </a:t>
            </a:r>
            <a:r>
              <a:rPr lang="en-US" sz="1400" dirty="0" err="1">
                <a:latin typeface="Avenir" panose="02000503020000020003" pitchFamily="2" charset="0"/>
              </a:rPr>
              <a:t>Vaya</a:t>
            </a:r>
            <a:r>
              <a:rPr lang="en-US" sz="1400" dirty="0">
                <a:latin typeface="Avenir" panose="02000503020000020003" pitchFamily="2" charset="0"/>
              </a:rPr>
              <a:t> a </a:t>
            </a:r>
            <a:r>
              <a:rPr lang="en-US" sz="1400" dirty="0" err="1">
                <a:latin typeface="Avenir" panose="02000503020000020003" pitchFamily="2" charset="0"/>
              </a:rPr>
              <a:t>slcschools.instructure.com</a:t>
            </a:r>
            <a:r>
              <a:rPr lang="en-US" sz="1400" dirty="0">
                <a:latin typeface="Avenir" panose="02000503020000020003" pitchFamily="2" charset="0"/>
              </a:rPr>
              <a:t>/login/canvas y </a:t>
            </a:r>
            <a:r>
              <a:rPr lang="en-US" sz="1400" dirty="0" err="1">
                <a:latin typeface="Avenir" panose="02000503020000020003" pitchFamily="2" charset="0"/>
              </a:rPr>
              <a:t>cree</a:t>
            </a:r>
            <a:r>
              <a:rPr lang="en-US" sz="1400" dirty="0">
                <a:latin typeface="Avenir" panose="02000503020000020003" pitchFamily="2" charset="0"/>
              </a:rPr>
              <a:t> </a:t>
            </a:r>
            <a:r>
              <a:rPr lang="en-US" sz="1400" dirty="0" err="1">
                <a:latin typeface="Avenir" panose="02000503020000020003" pitchFamily="2" charset="0"/>
              </a:rPr>
              <a:t>una</a:t>
            </a:r>
            <a:r>
              <a:rPr lang="en-US" sz="1400" dirty="0">
                <a:latin typeface="Avenir" panose="02000503020000020003" pitchFamily="2" charset="0"/>
              </a:rPr>
              <a:t> </a:t>
            </a:r>
            <a:r>
              <a:rPr lang="en-US" sz="1400" dirty="0" err="1">
                <a:latin typeface="Avenir" panose="02000503020000020003" pitchFamily="2" charset="0"/>
              </a:rPr>
              <a:t>cuenta</a:t>
            </a:r>
            <a:r>
              <a:rPr lang="en-US" sz="1400" dirty="0">
                <a:latin typeface="Avenir" panose="02000503020000020003" pitchFamily="2" charset="0"/>
              </a:rPr>
              <a:t>.</a:t>
            </a:r>
          </a:p>
          <a:p>
            <a:pPr lvl="0"/>
            <a:endParaRPr lang="en-US" sz="1400" dirty="0">
              <a:latin typeface="Avenir" panose="02000503020000020003" pitchFamily="2" charset="0"/>
            </a:endParaRPr>
          </a:p>
          <a:p>
            <a:pPr lvl="0"/>
            <a:r>
              <a:rPr lang="en-US" sz="1400" dirty="0">
                <a:latin typeface="Avenir" panose="02000503020000020003" pitchFamily="2" charset="0"/>
              </a:rPr>
              <a:t>2. </a:t>
            </a:r>
            <a:r>
              <a:rPr lang="en-US" sz="1400" dirty="0" err="1">
                <a:latin typeface="Avenir" panose="02000503020000020003" pitchFamily="2" charset="0"/>
              </a:rPr>
              <a:t>Ingrese</a:t>
            </a:r>
            <a:r>
              <a:rPr lang="en-US" sz="1400" dirty="0">
                <a:latin typeface="Avenir" panose="02000503020000020003" pitchFamily="2" charset="0"/>
              </a:rPr>
              <a:t> el </a:t>
            </a:r>
            <a:r>
              <a:rPr lang="en-US" sz="1400" dirty="0" err="1">
                <a:latin typeface="Avenir" panose="02000503020000020003" pitchFamily="2" charset="0"/>
              </a:rPr>
              <a:t>código</a:t>
            </a:r>
            <a:r>
              <a:rPr lang="en-US" sz="1400" dirty="0">
                <a:latin typeface="Avenir" panose="02000503020000020003" pitchFamily="2" charset="0"/>
              </a:rPr>
              <a:t> de </a:t>
            </a:r>
            <a:r>
              <a:rPr lang="en-US" sz="1400" dirty="0" err="1">
                <a:latin typeface="Avenir" panose="02000503020000020003" pitchFamily="2" charset="0"/>
              </a:rPr>
              <a:t>emparejamiento</a:t>
            </a:r>
            <a:r>
              <a:rPr lang="en-US" sz="1400" dirty="0">
                <a:latin typeface="Avenir" panose="02000503020000020003" pitchFamily="2" charset="0"/>
              </a:rPr>
              <a:t> de </a:t>
            </a:r>
            <a:r>
              <a:rPr lang="en-US" sz="1400" dirty="0" err="1">
                <a:latin typeface="Avenir" panose="02000503020000020003" pitchFamily="2" charset="0"/>
              </a:rPr>
              <a:t>su</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 ______________________ </a:t>
            </a:r>
            <a:r>
              <a:rPr lang="en-US" sz="1400" dirty="0" err="1">
                <a:latin typeface="Avenir" panose="02000503020000020003" pitchFamily="2" charset="0"/>
              </a:rPr>
              <a:t>durante</a:t>
            </a:r>
            <a:r>
              <a:rPr lang="en-US" sz="1400" dirty="0">
                <a:latin typeface="Avenir" panose="02000503020000020003" pitchFamily="2" charset="0"/>
              </a:rPr>
              <a:t> la </a:t>
            </a:r>
            <a:r>
              <a:rPr lang="en-US" sz="1400" dirty="0" err="1">
                <a:latin typeface="Avenir" panose="02000503020000020003" pitchFamily="2" charset="0"/>
              </a:rPr>
              <a:t>activación</a:t>
            </a:r>
            <a:r>
              <a:rPr lang="en-US" sz="1400" dirty="0">
                <a:latin typeface="Avenir" panose="02000503020000020003" pitchFamily="2" charset="0"/>
              </a:rPr>
              <a:t> de la </a:t>
            </a:r>
            <a:r>
              <a:rPr lang="en-US" sz="1400" dirty="0" err="1">
                <a:latin typeface="Avenir" panose="02000503020000020003" pitchFamily="2" charset="0"/>
              </a:rPr>
              <a:t>cuenta</a:t>
            </a:r>
            <a:r>
              <a:rPr lang="en-US" sz="1400" dirty="0">
                <a:latin typeface="Avenir" panose="02000503020000020003" pitchFamily="2" charset="0"/>
              </a:rPr>
              <a:t>.</a:t>
            </a:r>
          </a:p>
          <a:p>
            <a:pPr marL="366713" lvl="0"/>
            <a:r>
              <a:rPr lang="en-US" sz="1400" dirty="0">
                <a:latin typeface="Avenir" panose="02000503020000020003" pitchFamily="2" charset="0"/>
              </a:rPr>
              <a:t>El </a:t>
            </a:r>
            <a:r>
              <a:rPr lang="en-US" sz="1400" dirty="0" err="1">
                <a:latin typeface="Avenir" panose="02000503020000020003" pitchFamily="2" charset="0"/>
              </a:rPr>
              <a:t>código</a:t>
            </a:r>
            <a:r>
              <a:rPr lang="en-US" sz="1400" dirty="0">
                <a:latin typeface="Avenir" panose="02000503020000020003" pitchFamily="2" charset="0"/>
              </a:rPr>
              <a:t> de </a:t>
            </a:r>
            <a:r>
              <a:rPr lang="en-US" sz="1400" dirty="0" err="1">
                <a:latin typeface="Avenir" panose="02000503020000020003" pitchFamily="2" charset="0"/>
              </a:rPr>
              <a:t>emparejamiento</a:t>
            </a:r>
            <a:r>
              <a:rPr lang="en-US" sz="1400" dirty="0">
                <a:latin typeface="Avenir" panose="02000503020000020003" pitchFamily="2" charset="0"/>
              </a:rPr>
              <a:t> se genera a </a:t>
            </a:r>
            <a:r>
              <a:rPr lang="en-US" sz="1400" dirty="0" err="1">
                <a:latin typeface="Avenir" panose="02000503020000020003" pitchFamily="2" charset="0"/>
              </a:rPr>
              <a:t>partir</a:t>
            </a:r>
            <a:r>
              <a:rPr lang="en-US" sz="1400" dirty="0">
                <a:latin typeface="Avenir" panose="02000503020000020003" pitchFamily="2" charset="0"/>
              </a:rPr>
              <a:t> de la </a:t>
            </a:r>
            <a:r>
              <a:rPr lang="en-US" sz="1400" dirty="0" err="1">
                <a:latin typeface="Avenir" panose="02000503020000020003" pitchFamily="2" charset="0"/>
              </a:rPr>
              <a:t>cuenta</a:t>
            </a:r>
            <a:r>
              <a:rPr lang="en-US" sz="1400" dirty="0">
                <a:latin typeface="Avenir" panose="02000503020000020003" pitchFamily="2" charset="0"/>
              </a:rPr>
              <a:t> del </a:t>
            </a:r>
            <a:r>
              <a:rPr lang="en-US" sz="1400" dirty="0" err="1">
                <a:latin typeface="Avenir" panose="02000503020000020003" pitchFamily="2" charset="0"/>
              </a:rPr>
              <a:t>alumno</a:t>
            </a:r>
            <a:r>
              <a:rPr lang="en-US" sz="1400" dirty="0">
                <a:latin typeface="Avenir" panose="02000503020000020003" pitchFamily="2" charset="0"/>
              </a:rPr>
              <a:t>.</a:t>
            </a:r>
          </a:p>
          <a:p>
            <a:pPr marL="366713" lvl="0"/>
            <a:r>
              <a:rPr lang="en-US" sz="1400" dirty="0" err="1">
                <a:latin typeface="Avenir" panose="02000503020000020003" pitchFamily="2" charset="0"/>
              </a:rPr>
              <a:t>Haga</a:t>
            </a:r>
            <a:r>
              <a:rPr lang="en-US" sz="1400" dirty="0">
                <a:latin typeface="Avenir" panose="02000503020000020003" pitchFamily="2" charset="0"/>
              </a:rPr>
              <a:t> que el </a:t>
            </a:r>
            <a:r>
              <a:rPr lang="en-US" sz="1400" dirty="0" err="1">
                <a:latin typeface="Avenir" panose="02000503020000020003" pitchFamily="2" charset="0"/>
              </a:rPr>
              <a:t>estudiante</a:t>
            </a:r>
            <a:r>
              <a:rPr lang="en-US" sz="1400" dirty="0">
                <a:latin typeface="Avenir" panose="02000503020000020003" pitchFamily="2" charset="0"/>
              </a:rPr>
              <a:t> </a:t>
            </a:r>
            <a:r>
              <a:rPr lang="en-US" sz="1400" dirty="0" err="1">
                <a:latin typeface="Avenir" panose="02000503020000020003" pitchFamily="2" charset="0"/>
              </a:rPr>
              <a:t>inicie</a:t>
            </a:r>
            <a:r>
              <a:rPr lang="en-US" sz="1400" dirty="0">
                <a:latin typeface="Avenir" panose="02000503020000020003" pitchFamily="2" charset="0"/>
              </a:rPr>
              <a:t> </a:t>
            </a:r>
            <a:r>
              <a:rPr lang="en-US" sz="1400" dirty="0" err="1">
                <a:latin typeface="Avenir" panose="02000503020000020003" pitchFamily="2" charset="0"/>
              </a:rPr>
              <a:t>sesión</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Canvas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una</a:t>
            </a:r>
            <a:r>
              <a:rPr lang="en-US" sz="1400" dirty="0">
                <a:latin typeface="Avenir" panose="02000503020000020003" pitchFamily="2" charset="0"/>
              </a:rPr>
              <a:t> </a:t>
            </a:r>
            <a:r>
              <a:rPr lang="en-US" sz="1400" dirty="0" err="1">
                <a:latin typeface="Avenir" panose="02000503020000020003" pitchFamily="2" charset="0"/>
              </a:rPr>
              <a:t>computadora</a:t>
            </a:r>
            <a:r>
              <a:rPr lang="en-US" sz="1400" dirty="0">
                <a:latin typeface="Avenir" panose="02000503020000020003" pitchFamily="2" charset="0"/>
              </a:rPr>
              <a:t>.</a:t>
            </a:r>
          </a:p>
          <a:p>
            <a:pPr marL="366713" lvl="0"/>
            <a:r>
              <a:rPr lang="en-US" sz="1400" dirty="0" err="1">
                <a:latin typeface="Avenir" panose="02000503020000020003" pitchFamily="2" charset="0"/>
              </a:rPr>
              <a:t>Haga</a:t>
            </a:r>
            <a:r>
              <a:rPr lang="en-US" sz="1400" dirty="0">
                <a:latin typeface="Avenir" panose="02000503020000020003" pitchFamily="2" charset="0"/>
              </a:rPr>
              <a:t> </a:t>
            </a:r>
            <a:r>
              <a:rPr lang="en-US" sz="1400" dirty="0" err="1">
                <a:latin typeface="Avenir" panose="02000503020000020003" pitchFamily="2" charset="0"/>
              </a:rPr>
              <a:t>clic</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Cuenta</a:t>
            </a:r>
            <a:r>
              <a:rPr lang="en-US" sz="1400" dirty="0">
                <a:latin typeface="Avenir" panose="02000503020000020003" pitchFamily="2" charset="0"/>
              </a:rPr>
              <a:t>, </a:t>
            </a:r>
            <a:r>
              <a:rPr lang="en-US" sz="1400" dirty="0" err="1">
                <a:latin typeface="Avenir" panose="02000503020000020003" pitchFamily="2" charset="0"/>
              </a:rPr>
              <a:t>luego</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Configuración</a:t>
            </a:r>
            <a:endParaRPr lang="en-US" sz="1400" dirty="0">
              <a:latin typeface="Avenir" panose="02000503020000020003" pitchFamily="2" charset="0"/>
            </a:endParaRPr>
          </a:p>
          <a:p>
            <a:pPr marL="366713" lvl="0"/>
            <a:r>
              <a:rPr lang="en-US" sz="1400" dirty="0" err="1">
                <a:latin typeface="Avenir" panose="02000503020000020003" pitchFamily="2" charset="0"/>
              </a:rPr>
              <a:t>En</a:t>
            </a:r>
            <a:r>
              <a:rPr lang="en-US" sz="1400" dirty="0">
                <a:latin typeface="Avenir" panose="02000503020000020003" pitchFamily="2" charset="0"/>
              </a:rPr>
              <a:t> la </a:t>
            </a:r>
            <a:r>
              <a:rPr lang="en-US" sz="1400" dirty="0" err="1">
                <a:latin typeface="Avenir" panose="02000503020000020003" pitchFamily="2" charset="0"/>
              </a:rPr>
              <a:t>parte</a:t>
            </a:r>
            <a:r>
              <a:rPr lang="en-US" sz="1400" dirty="0">
                <a:latin typeface="Avenir" panose="02000503020000020003" pitchFamily="2" charset="0"/>
              </a:rPr>
              <a:t> inferior </a:t>
            </a:r>
            <a:r>
              <a:rPr lang="en-US" sz="1400" dirty="0" err="1">
                <a:latin typeface="Avenir" panose="02000503020000020003" pitchFamily="2" charset="0"/>
              </a:rPr>
              <a:t>derecha</a:t>
            </a:r>
            <a:r>
              <a:rPr lang="en-US" sz="1400" dirty="0">
                <a:latin typeface="Avenir" panose="02000503020000020003" pitchFamily="2" charset="0"/>
              </a:rPr>
              <a:t>, </a:t>
            </a:r>
            <a:r>
              <a:rPr lang="en-US" sz="1400" dirty="0" err="1">
                <a:latin typeface="Avenir" panose="02000503020000020003" pitchFamily="2" charset="0"/>
              </a:rPr>
              <a:t>haga</a:t>
            </a:r>
            <a:r>
              <a:rPr lang="en-US" sz="1400" dirty="0">
                <a:latin typeface="Avenir" panose="02000503020000020003" pitchFamily="2" charset="0"/>
              </a:rPr>
              <a:t> </a:t>
            </a:r>
            <a:r>
              <a:rPr lang="en-US" sz="1400" dirty="0" err="1">
                <a:latin typeface="Avenir" panose="02000503020000020003" pitchFamily="2" charset="0"/>
              </a:rPr>
              <a:t>clic</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Emparejar</a:t>
            </a:r>
            <a:r>
              <a:rPr lang="en-US" sz="1400" dirty="0">
                <a:latin typeface="Avenir" panose="02000503020000020003" pitchFamily="2" charset="0"/>
              </a:rPr>
              <a:t> con Observer.</a:t>
            </a:r>
          </a:p>
          <a:p>
            <a:pPr marL="366713" lvl="0"/>
            <a:r>
              <a:rPr lang="en-US" sz="1400" dirty="0" err="1">
                <a:latin typeface="Avenir" panose="02000503020000020003" pitchFamily="2" charset="0"/>
              </a:rPr>
              <a:t>Copie</a:t>
            </a:r>
            <a:r>
              <a:rPr lang="en-US" sz="1400" dirty="0">
                <a:latin typeface="Avenir" panose="02000503020000020003" pitchFamily="2" charset="0"/>
              </a:rPr>
              <a:t> el </a:t>
            </a:r>
            <a:r>
              <a:rPr lang="en-US" sz="1400" dirty="0" err="1">
                <a:latin typeface="Avenir" panose="02000503020000020003" pitchFamily="2" charset="0"/>
              </a:rPr>
              <a:t>código</a:t>
            </a:r>
            <a:r>
              <a:rPr lang="en-US" sz="1400" dirty="0">
                <a:latin typeface="Avenir" panose="02000503020000020003" pitchFamily="2" charset="0"/>
              </a:rPr>
              <a:t> de </a:t>
            </a:r>
            <a:r>
              <a:rPr lang="en-US" sz="1400" dirty="0" err="1">
                <a:latin typeface="Avenir" panose="02000503020000020003" pitchFamily="2" charset="0"/>
              </a:rPr>
              <a:t>emparejamiento</a:t>
            </a:r>
            <a:r>
              <a:rPr lang="en-US" sz="1400" dirty="0">
                <a:latin typeface="Avenir" panose="02000503020000020003" pitchFamily="2" charset="0"/>
              </a:rPr>
              <a:t>.</a:t>
            </a:r>
          </a:p>
          <a:p>
            <a:pPr lvl="0"/>
            <a:endParaRPr lang="en-US" sz="1400" dirty="0">
              <a:latin typeface="Avenir" panose="02000503020000020003" pitchFamily="2" charset="0"/>
            </a:endParaRPr>
          </a:p>
          <a:p>
            <a:pPr lvl="0"/>
            <a:r>
              <a:rPr lang="en-US" sz="1400" dirty="0">
                <a:latin typeface="Avenir" panose="02000503020000020003" pitchFamily="2" charset="0"/>
              </a:rPr>
              <a:t>3. Para </a:t>
            </a:r>
            <a:r>
              <a:rPr lang="en-US" sz="1400" dirty="0" err="1">
                <a:latin typeface="Avenir" panose="02000503020000020003" pitchFamily="2" charset="0"/>
              </a:rPr>
              <a:t>agregar</a:t>
            </a:r>
            <a:r>
              <a:rPr lang="en-US" sz="1400" dirty="0">
                <a:latin typeface="Avenir" panose="02000503020000020003" pitchFamily="2" charset="0"/>
              </a:rPr>
              <a:t> </a:t>
            </a:r>
            <a:r>
              <a:rPr lang="en-US" sz="1400" dirty="0" err="1">
                <a:latin typeface="Avenir" panose="02000503020000020003" pitchFamily="2" charset="0"/>
              </a:rPr>
              <a:t>niños</a:t>
            </a:r>
            <a:r>
              <a:rPr lang="en-US" sz="1400" dirty="0">
                <a:latin typeface="Avenir" panose="02000503020000020003" pitchFamily="2" charset="0"/>
              </a:rPr>
              <a:t> </a:t>
            </a:r>
            <a:r>
              <a:rPr lang="en-US" sz="1400" dirty="0" err="1">
                <a:latin typeface="Avenir" panose="02000503020000020003" pitchFamily="2" charset="0"/>
              </a:rPr>
              <a:t>adicionales</a:t>
            </a:r>
            <a:r>
              <a:rPr lang="en-US" sz="1400" dirty="0">
                <a:latin typeface="Avenir" panose="02000503020000020003" pitchFamily="2" charset="0"/>
              </a:rPr>
              <a:t>, </a:t>
            </a:r>
            <a:r>
              <a:rPr lang="en-US" sz="1400" dirty="0" err="1">
                <a:latin typeface="Avenir" panose="02000503020000020003" pitchFamily="2" charset="0"/>
              </a:rPr>
              <a:t>haga</a:t>
            </a:r>
            <a:r>
              <a:rPr lang="en-US" sz="1400" dirty="0">
                <a:latin typeface="Avenir" panose="02000503020000020003" pitchFamily="2" charset="0"/>
              </a:rPr>
              <a:t> </a:t>
            </a:r>
            <a:r>
              <a:rPr lang="en-US" sz="1400" dirty="0" err="1">
                <a:latin typeface="Avenir" panose="02000503020000020003" pitchFamily="2" charset="0"/>
              </a:rPr>
              <a:t>clic</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Cuenta</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la </a:t>
            </a:r>
            <a:r>
              <a:rPr lang="en-US" sz="1400" dirty="0" err="1">
                <a:latin typeface="Avenir" panose="02000503020000020003" pitchFamily="2" charset="0"/>
              </a:rPr>
              <a:t>parte</a:t>
            </a:r>
            <a:r>
              <a:rPr lang="en-US" sz="1400" dirty="0">
                <a:latin typeface="Avenir" panose="02000503020000020003" pitchFamily="2" charset="0"/>
              </a:rPr>
              <a:t> superior </a:t>
            </a:r>
            <a:r>
              <a:rPr lang="en-US" sz="1400" dirty="0" err="1">
                <a:latin typeface="Avenir" panose="02000503020000020003" pitchFamily="2" charset="0"/>
              </a:rPr>
              <a:t>izquierda</a:t>
            </a:r>
            <a:r>
              <a:rPr lang="en-US" sz="1400" dirty="0">
                <a:latin typeface="Avenir" panose="02000503020000020003" pitchFamily="2" charset="0"/>
              </a:rPr>
              <a:t>, </a:t>
            </a:r>
            <a:r>
              <a:rPr lang="en-US" sz="1400" dirty="0" err="1">
                <a:latin typeface="Avenir" panose="02000503020000020003" pitchFamily="2" charset="0"/>
              </a:rPr>
              <a:t>luego</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Configuración</a:t>
            </a:r>
            <a:r>
              <a:rPr lang="en-US" sz="1400" dirty="0">
                <a:latin typeface="Avenir" panose="02000503020000020003" pitchFamily="2" charset="0"/>
              </a:rPr>
              <a:t> </a:t>
            </a:r>
            <a:r>
              <a:rPr lang="en-US" sz="1400" dirty="0" err="1">
                <a:latin typeface="Avenir" panose="02000503020000020003" pitchFamily="2" charset="0"/>
              </a:rPr>
              <a:t>Haga</a:t>
            </a:r>
            <a:r>
              <a:rPr lang="en-US" sz="1400" dirty="0">
                <a:latin typeface="Avenir" panose="02000503020000020003" pitchFamily="2" charset="0"/>
              </a:rPr>
              <a:t> </a:t>
            </a:r>
            <a:r>
              <a:rPr lang="en-US" sz="1400" dirty="0" err="1">
                <a:latin typeface="Avenir" panose="02000503020000020003" pitchFamily="2" charset="0"/>
              </a:rPr>
              <a:t>clic</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a:t>
            </a:r>
            <a:r>
              <a:rPr lang="en-US" sz="1400" dirty="0" err="1">
                <a:latin typeface="Avenir" panose="02000503020000020003" pitchFamily="2" charset="0"/>
              </a:rPr>
              <a:t>Observar</a:t>
            </a:r>
            <a:endParaRPr lang="en-US" sz="1400" dirty="0">
              <a:latin typeface="Avenir" panose="02000503020000020003" pitchFamily="2" charset="0"/>
            </a:endParaRPr>
          </a:p>
          <a:p>
            <a:pPr lvl="0"/>
            <a:endParaRPr lang="en-US" sz="1400" dirty="0">
              <a:latin typeface="Avenir" panose="02000503020000020003" pitchFamily="2" charset="0"/>
            </a:endParaRPr>
          </a:p>
          <a:p>
            <a:pPr lvl="0"/>
            <a:r>
              <a:rPr lang="en-US" sz="1400" dirty="0">
                <a:latin typeface="Avenir" panose="02000503020000020003" pitchFamily="2" charset="0"/>
              </a:rPr>
              <a:t>4. </a:t>
            </a:r>
            <a:r>
              <a:rPr lang="en-US" sz="1400" dirty="0" err="1">
                <a:latin typeface="Avenir" panose="02000503020000020003" pitchFamily="2" charset="0"/>
              </a:rPr>
              <a:t>Escriba</a:t>
            </a:r>
            <a:r>
              <a:rPr lang="en-US" sz="1400" dirty="0">
                <a:latin typeface="Avenir" panose="02000503020000020003" pitchFamily="2" charset="0"/>
              </a:rPr>
              <a:t> el </a:t>
            </a:r>
            <a:r>
              <a:rPr lang="en-US" sz="1400" dirty="0" err="1">
                <a:latin typeface="Avenir" panose="02000503020000020003" pitchFamily="2" charset="0"/>
              </a:rPr>
              <a:t>código</a:t>
            </a:r>
            <a:r>
              <a:rPr lang="en-US" sz="1400" dirty="0">
                <a:latin typeface="Avenir" panose="02000503020000020003" pitchFamily="2" charset="0"/>
              </a:rPr>
              <a:t> de </a:t>
            </a:r>
            <a:r>
              <a:rPr lang="en-US" sz="1400" dirty="0" err="1">
                <a:latin typeface="Avenir" panose="02000503020000020003" pitchFamily="2" charset="0"/>
              </a:rPr>
              <a:t>emparejamiento</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el campo Código de </a:t>
            </a:r>
            <a:r>
              <a:rPr lang="en-US" sz="1400" dirty="0" err="1">
                <a:latin typeface="Avenir" panose="02000503020000020003" pitchFamily="2" charset="0"/>
              </a:rPr>
              <a:t>emparejamiento</a:t>
            </a:r>
            <a:r>
              <a:rPr lang="en-US" sz="1400" dirty="0">
                <a:latin typeface="Avenir" panose="02000503020000020003" pitchFamily="2" charset="0"/>
              </a:rPr>
              <a:t> del </a:t>
            </a:r>
            <a:r>
              <a:rPr lang="en-US" sz="1400" dirty="0" err="1">
                <a:latin typeface="Avenir" panose="02000503020000020003" pitchFamily="2" charset="0"/>
              </a:rPr>
              <a:t>estudiante</a:t>
            </a:r>
            <a:r>
              <a:rPr lang="en-US" sz="1400" dirty="0">
                <a:latin typeface="Avenir" panose="02000503020000020003" pitchFamily="2" charset="0"/>
              </a:rPr>
              <a:t> y </a:t>
            </a:r>
            <a:r>
              <a:rPr lang="en-US" sz="1400" dirty="0" err="1">
                <a:latin typeface="Avenir" panose="02000503020000020003" pitchFamily="2" charset="0"/>
              </a:rPr>
              <a:t>haga</a:t>
            </a:r>
            <a:r>
              <a:rPr lang="en-US" sz="1400" dirty="0">
                <a:latin typeface="Avenir" panose="02000503020000020003" pitchFamily="2" charset="0"/>
              </a:rPr>
              <a:t> </a:t>
            </a:r>
            <a:r>
              <a:rPr lang="en-US" sz="1400" dirty="0" err="1">
                <a:latin typeface="Avenir" panose="02000503020000020003" pitchFamily="2" charset="0"/>
              </a:rPr>
              <a:t>clic</a:t>
            </a:r>
            <a:r>
              <a:rPr lang="en-US" sz="1400" dirty="0">
                <a:latin typeface="Avenir" panose="02000503020000020003" pitchFamily="2" charset="0"/>
              </a:rPr>
              <a:t> </a:t>
            </a:r>
            <a:r>
              <a:rPr lang="en-US" sz="1400" dirty="0" err="1">
                <a:latin typeface="Avenir" panose="02000503020000020003" pitchFamily="2" charset="0"/>
              </a:rPr>
              <a:t>en</a:t>
            </a:r>
            <a:r>
              <a:rPr lang="en-US" sz="1400" dirty="0">
                <a:latin typeface="Avenir" panose="02000503020000020003" pitchFamily="2" charset="0"/>
              </a:rPr>
              <a:t> el </a:t>
            </a:r>
            <a:r>
              <a:rPr lang="en-US" sz="1400" dirty="0" err="1">
                <a:latin typeface="Avenir" panose="02000503020000020003" pitchFamily="2" charset="0"/>
              </a:rPr>
              <a:t>botón</a:t>
            </a:r>
            <a:r>
              <a:rPr lang="en-US" sz="1400" dirty="0">
                <a:latin typeface="Avenir" panose="02000503020000020003" pitchFamily="2" charset="0"/>
              </a:rPr>
              <a:t> </a:t>
            </a:r>
            <a:r>
              <a:rPr lang="en-US" sz="1400" dirty="0" err="1">
                <a:latin typeface="Avenir" panose="02000503020000020003" pitchFamily="2" charset="0"/>
              </a:rPr>
              <a:t>Agregar</a:t>
            </a:r>
            <a:r>
              <a:rPr lang="en-US" sz="1400" dirty="0">
                <a:latin typeface="Avenir" panose="02000503020000020003" pitchFamily="2" charset="0"/>
              </a:rPr>
              <a:t> </a:t>
            </a:r>
            <a:r>
              <a:rPr lang="en-US" sz="1400" dirty="0" err="1">
                <a:latin typeface="Avenir" panose="02000503020000020003" pitchFamily="2" charset="0"/>
              </a:rPr>
              <a:t>estudiante</a:t>
            </a:r>
            <a:r>
              <a:rPr lang="en-US" sz="1400" dirty="0">
                <a:latin typeface="Avenir" panose="02000503020000020003" pitchFamily="2" charset="0"/>
              </a:rPr>
              <a:t>.</a:t>
            </a:r>
          </a:p>
        </p:txBody>
      </p:sp>
    </p:spTree>
    <p:extLst>
      <p:ext uri="{BB962C8B-B14F-4D97-AF65-F5344CB8AC3E}">
        <p14:creationId xmlns:p14="http://schemas.microsoft.com/office/powerpoint/2010/main" val="3712975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Type xmlns="54697e79-8bce-4829-a1e8-5984b48d123c" xsi:nil="true"/>
    <DefaultSectionNames xmlns="54697e79-8bce-4829-a1e8-5984b48d123c" xsi:nil="true"/>
    <Is_Collaboration_Space_Locked xmlns="54697e79-8bce-4829-a1e8-5984b48d123c" xsi:nil="true"/>
    <NotebookType xmlns="54697e79-8bce-4829-a1e8-5984b48d123c" xsi:nil="true"/>
    <Leaders xmlns="54697e79-8bce-4829-a1e8-5984b48d123c">
      <UserInfo>
        <DisplayName/>
        <AccountId xsi:nil="true"/>
        <AccountType/>
      </UserInfo>
    </Leaders>
    <Members xmlns="54697e79-8bce-4829-a1e8-5984b48d123c">
      <UserInfo>
        <DisplayName/>
        <AccountId xsi:nil="true"/>
        <AccountType/>
      </UserInfo>
    </Members>
    <Has_Leaders_Only_SectionGroup xmlns="54697e79-8bce-4829-a1e8-5984b48d123c" xsi:nil="true"/>
    <CultureName xmlns="54697e79-8bce-4829-a1e8-5984b48d123c" xsi:nil="true"/>
    <Owner xmlns="54697e79-8bce-4829-a1e8-5984b48d123c">
      <UserInfo>
        <DisplayName/>
        <AccountId xsi:nil="true"/>
        <AccountType/>
      </UserInfo>
    </Owner>
    <Distribution_Groups xmlns="54697e79-8bce-4829-a1e8-5984b48d123c" xsi:nil="true"/>
    <Invited_Members xmlns="54697e79-8bce-4829-a1e8-5984b48d123c" xsi:nil="true"/>
    <TeamsChannelId xmlns="54697e79-8bce-4829-a1e8-5984b48d123c" xsi:nil="true"/>
    <IsNotebookLocked xmlns="54697e79-8bce-4829-a1e8-5984b48d123c" xsi:nil="true"/>
    <Math_Settings xmlns="54697e79-8bce-4829-a1e8-5984b48d123c" xsi:nil="true"/>
    <Templates xmlns="54697e79-8bce-4829-a1e8-5984b48d123c" xsi:nil="true"/>
    <AppVersion xmlns="54697e79-8bce-4829-a1e8-5984b48d123c" xsi:nil="true"/>
    <Invited_Leaders xmlns="54697e79-8bce-4829-a1e8-5984b48d123c" xsi:nil="true"/>
    <Member_Groups xmlns="54697e79-8bce-4829-a1e8-5984b48d123c">
      <UserInfo>
        <DisplayName/>
        <AccountId xsi:nil="true"/>
        <AccountType/>
      </UserInfo>
    </Member_Groups>
    <Self_Registration_Enabled xmlns="54697e79-8bce-4829-a1e8-5984b48d123c" xsi:nil="true"/>
    <LMS_Mappings xmlns="54697e79-8bce-4829-a1e8-5984b48d123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949BF8046BD04BA4D062B91565CF79" ma:contentTypeVersion="31" ma:contentTypeDescription="Create a new document." ma:contentTypeScope="" ma:versionID="ee91bf32e6353d63585fedfb1273d098">
  <xsd:schema xmlns:xsd="http://www.w3.org/2001/XMLSchema" xmlns:xs="http://www.w3.org/2001/XMLSchema" xmlns:p="http://schemas.microsoft.com/office/2006/metadata/properties" xmlns:ns2="54697e79-8bce-4829-a1e8-5984b48d123c" xmlns:ns3="52759199-67f6-4fef-b950-7a183ca19d69" targetNamespace="http://schemas.microsoft.com/office/2006/metadata/properties" ma:root="true" ma:fieldsID="1c0acf9865ba9238bac890683389829c" ns2:_="" ns3:_="">
    <xsd:import namespace="54697e79-8bce-4829-a1e8-5984b48d123c"/>
    <xsd:import namespace="52759199-67f6-4fef-b950-7a183ca19d69"/>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97e79-8bce-4829-a1e8-5984b48d123c"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ediaServiceAutoTags" ma:index="35" nillable="true" ma:displayName="Tags" ma:internalName="MediaServiceAutoTags"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GenerationTime" ma:index="37" nillable="true" ma:displayName="MediaServiceGenerationTime" ma:hidden="true" ma:internalName="MediaServiceGenerationTime" ma:readOnly="true">
      <xsd:simpleType>
        <xsd:restriction base="dms:Text"/>
      </xsd:simpleType>
    </xsd:element>
    <xsd:element name="MediaServiceEventHashCode" ma:index="3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759199-67f6-4fef-b950-7a183ca19d69" elementFormDefault="qualified">
    <xsd:import namespace="http://schemas.microsoft.com/office/2006/documentManagement/types"/>
    <xsd:import namespace="http://schemas.microsoft.com/office/infopath/2007/PartnerControls"/>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CDC651-CBE2-4398-A56E-5769ECBE0B9C}">
  <ds:schemaRefs>
    <ds:schemaRef ds:uri="http://schemas.microsoft.com/sharepoint/v3/contenttype/forms"/>
  </ds:schemaRefs>
</ds:datastoreItem>
</file>

<file path=customXml/itemProps2.xml><?xml version="1.0" encoding="utf-8"?>
<ds:datastoreItem xmlns:ds="http://schemas.openxmlformats.org/officeDocument/2006/customXml" ds:itemID="{69EF7336-C9E5-4366-9243-A6C461BEE425}">
  <ds:schemaRefs>
    <ds:schemaRef ds:uri="http://schemas.microsoft.com/office/2006/metadata/properties"/>
    <ds:schemaRef ds:uri="http://schemas.microsoft.com/office/infopath/2007/PartnerControls"/>
    <ds:schemaRef ds:uri="54697e79-8bce-4829-a1e8-5984b48d123c"/>
  </ds:schemaRefs>
</ds:datastoreItem>
</file>

<file path=customXml/itemProps3.xml><?xml version="1.0" encoding="utf-8"?>
<ds:datastoreItem xmlns:ds="http://schemas.openxmlformats.org/officeDocument/2006/customXml" ds:itemID="{52E6438E-7270-4FAC-95F5-DFF968807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697e79-8bce-4829-a1e8-5984b48d123c"/>
    <ds:schemaRef ds:uri="52759199-67f6-4fef-b950-7a183ca19d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1264</TotalTime>
  <Words>1428</Words>
  <Application>Microsoft Macintosh PowerPoint</Application>
  <PresentationFormat>Letter Paper (8.5x11 in)</PresentationFormat>
  <Paragraphs>117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Next Heavy</vt:lpstr>
      <vt:lpstr>Avenir Roman</vt:lpstr>
      <vt:lpstr>Berlin Sans FB Demi</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Sydney Stringham</dc:creator>
  <cp:lastModifiedBy>Elizabeth Moretz</cp:lastModifiedBy>
  <cp:revision>24</cp:revision>
  <dcterms:created xsi:type="dcterms:W3CDTF">2020-08-16T03:50:17Z</dcterms:created>
  <dcterms:modified xsi:type="dcterms:W3CDTF">2020-08-20T01:02:50Z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0x010100D9949BF8046BD04BA4D062B91565CF79</vt:lpwstr>
  </property>
</Properties>
</file>